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8999855" cy="6858000"/>
  <p:notesSz cx="6858000" cy="9144000"/>
  <p:embeddedFontLst>
    <p:embeddedFont>
      <p:font typeface="黑体" pitchFamily="49" charset="-122"/>
      <p:regular r:id="rId9"/>
    </p:embeddedFont>
    <p:embeddedFont>
      <p:font typeface="标准粗黑" charset="-122"/>
      <p:regular r:id="rId10"/>
    </p:embeddedFont>
    <p:embeddedFont>
      <p:font typeface="微软雅黑" pitchFamily="34" charset="-122"/>
      <p:regular r:id="rId11"/>
      <p:bold r:id="rId12"/>
    </p:embeddedFon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EFE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264" y="-62"/>
      </p:cViewPr>
      <p:guideLst>
        <p:guide orient="horz" pos="2160"/>
        <p:guide pos="283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04000" y="1143000"/>
            <a:ext cx="4050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84941" y="914400"/>
            <a:ext cx="7233662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905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84941" y="3560400"/>
            <a:ext cx="7233662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360" spc="200"/>
            </a:lvl1pPr>
            <a:lvl2pPr marL="450215" indent="0" algn="ctr">
              <a:buNone/>
              <a:defRPr sz="1970"/>
            </a:lvl2pPr>
            <a:lvl3pPr marL="899795" indent="0" algn="ctr">
              <a:buNone/>
              <a:defRPr sz="1770"/>
            </a:lvl3pPr>
            <a:lvl4pPr marL="1350010" indent="0" algn="ctr">
              <a:buNone/>
              <a:defRPr sz="1575"/>
            </a:lvl4pPr>
            <a:lvl5pPr marL="1800225" indent="0" algn="ctr">
              <a:buNone/>
              <a:defRPr sz="1575"/>
            </a:lvl5pPr>
            <a:lvl6pPr marL="2249805" indent="0" algn="ctr">
              <a:buNone/>
              <a:defRPr sz="1575"/>
            </a:lvl6pPr>
            <a:lvl7pPr marL="2700020" indent="0" algn="ctr">
              <a:buNone/>
              <a:defRPr sz="1575"/>
            </a:lvl7pPr>
            <a:lvl8pPr marL="3150235" indent="0" algn="ctr">
              <a:buNone/>
              <a:defRPr sz="1575"/>
            </a:lvl8pPr>
            <a:lvl9pPr marL="3599815" indent="0" algn="ctr">
              <a:buNone/>
              <a:defRPr sz="1575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49114" y="774000"/>
            <a:ext cx="81000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84941" y="2484000"/>
            <a:ext cx="7233662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90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84941" y="3560400"/>
            <a:ext cx="7233662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36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49114" y="608400"/>
            <a:ext cx="8097343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49114" y="1490400"/>
            <a:ext cx="8097343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69587" y="3848400"/>
            <a:ext cx="5734843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33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69587" y="4615200"/>
            <a:ext cx="5734843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7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021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89979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500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80022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498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70002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5023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9981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49114" y="608400"/>
            <a:ext cx="8097343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49114" y="1501200"/>
            <a:ext cx="3821457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732972" y="1501200"/>
            <a:ext cx="3821457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49114" y="608400"/>
            <a:ext cx="8097343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49114" y="1429200"/>
            <a:ext cx="3943701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7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0215" indent="0">
              <a:buNone/>
              <a:defRPr sz="1970" b="1"/>
            </a:lvl2pPr>
            <a:lvl3pPr marL="899795" indent="0">
              <a:buNone/>
              <a:defRPr sz="1770" b="1"/>
            </a:lvl3pPr>
            <a:lvl4pPr marL="1350010" indent="0">
              <a:buNone/>
              <a:defRPr sz="1575" b="1"/>
            </a:lvl4pPr>
            <a:lvl5pPr marL="1800225" indent="0">
              <a:buNone/>
              <a:defRPr sz="1575" b="1"/>
            </a:lvl5pPr>
            <a:lvl6pPr marL="2249805" indent="0">
              <a:buNone/>
              <a:defRPr sz="1575" b="1"/>
            </a:lvl6pPr>
            <a:lvl7pPr marL="2700020" indent="0">
              <a:buNone/>
              <a:defRPr sz="1575" b="1"/>
            </a:lvl7pPr>
            <a:lvl8pPr marL="3150235" indent="0">
              <a:buNone/>
              <a:defRPr sz="1575" b="1"/>
            </a:lvl8pPr>
            <a:lvl9pPr marL="3599815" indent="0">
              <a:buNone/>
              <a:defRPr sz="157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49114" y="1854000"/>
            <a:ext cx="3943701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03162" y="1421729"/>
            <a:ext cx="3943701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7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0215" indent="0">
              <a:buNone/>
              <a:defRPr sz="1970" b="1"/>
            </a:lvl2pPr>
            <a:lvl3pPr marL="899795" indent="0">
              <a:buNone/>
              <a:defRPr sz="1770" b="1"/>
            </a:lvl3pPr>
            <a:lvl4pPr marL="1350010" indent="0">
              <a:buNone/>
              <a:defRPr sz="1575" b="1"/>
            </a:lvl4pPr>
            <a:lvl5pPr marL="1800225" indent="0">
              <a:buNone/>
              <a:defRPr sz="1575" b="1"/>
            </a:lvl5pPr>
            <a:lvl6pPr marL="2249805" indent="0">
              <a:buNone/>
              <a:defRPr sz="1575" b="1"/>
            </a:lvl6pPr>
            <a:lvl7pPr marL="2700020" indent="0">
              <a:buNone/>
              <a:defRPr sz="1575" b="1"/>
            </a:lvl7pPr>
            <a:lvl8pPr marL="3150235" indent="0">
              <a:buNone/>
              <a:defRPr sz="1575" b="1"/>
            </a:lvl8pPr>
            <a:lvl9pPr marL="3599815" indent="0">
              <a:buNone/>
              <a:defRPr sz="157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03162" y="1854000"/>
            <a:ext cx="3943701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49114" y="608400"/>
            <a:ext cx="8097343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49114" y="1555200"/>
            <a:ext cx="38630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7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7795" y="1555200"/>
            <a:ext cx="3858661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7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555217" y="914400"/>
            <a:ext cx="770669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75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75000" y="914400"/>
            <a:ext cx="6768602" cy="5029200"/>
          </a:xfrm>
        </p:spPr>
        <p:txBody>
          <a:bodyPr vert="eaVert" lIns="46800" tIns="46800" rIns="46800" bIns="46800"/>
          <a:lstStyle>
            <a:lvl1pPr marL="224790" indent="-224790">
              <a:spcAft>
                <a:spcPts val="1000"/>
              </a:spcAft>
              <a:defRPr spc="300"/>
            </a:lvl1pPr>
            <a:lvl2pPr marL="675005" indent="-224790">
              <a:defRPr spc="300"/>
            </a:lvl2pPr>
            <a:lvl3pPr marL="1125220" indent="-224790">
              <a:defRPr spc="300"/>
            </a:lvl3pPr>
            <a:lvl4pPr marL="1574800" indent="-224790">
              <a:defRPr spc="300"/>
            </a:lvl4pPr>
            <a:lvl5pPr marL="2025015" indent="-22479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49114" y="608400"/>
            <a:ext cx="8097343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49114" y="1490400"/>
            <a:ext cx="809734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1772" y="6314400"/>
            <a:ext cx="199311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8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38386" y="6314400"/>
            <a:ext cx="292322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8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3347" y="6314400"/>
            <a:ext cx="199311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8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99795" rtl="0" eaLnBrk="1" fontAlgn="auto" latinLnBrk="0" hangingPunct="1">
        <a:lnSpc>
          <a:spcPct val="100000"/>
        </a:lnSpc>
        <a:spcBef>
          <a:spcPct val="0"/>
        </a:spcBef>
        <a:buNone/>
        <a:defRPr sz="3545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4790" indent="-224790" algn="l" defTabSz="89979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80604020202020204" pitchFamily="34" charset="0"/>
        <a:buChar char="●"/>
        <a:defRPr sz="17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75005" indent="-224790" algn="l" defTabSz="89979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tabLst>
          <a:tab pos="1584325" algn="l"/>
          <a:tab pos="1584325" algn="l"/>
          <a:tab pos="1584325" algn="l"/>
          <a:tab pos="1584325" algn="l"/>
        </a:tabLst>
        <a:defRPr sz="157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25220" indent="-224790" algn="l" defTabSz="89979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defRPr sz="157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74800" indent="-224790" algn="l" defTabSz="89979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3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25015" indent="-224790" algn="l" defTabSz="89979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80604020202020204" pitchFamily="34" charset="0"/>
        <a:buChar char="•"/>
        <a:defRPr sz="13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475230" indent="-224790" algn="l" defTabSz="899795" rtl="0" eaLnBrk="1" latinLnBrk="0" hangingPunct="1">
        <a:lnSpc>
          <a:spcPct val="90000"/>
        </a:lnSpc>
        <a:spcBef>
          <a:spcPct val="99000"/>
        </a:spcBef>
        <a:buFont typeface="Arial" panose="0208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924810" indent="-224790" algn="l" defTabSz="899795" rtl="0" eaLnBrk="1" latinLnBrk="0" hangingPunct="1">
        <a:lnSpc>
          <a:spcPct val="90000"/>
        </a:lnSpc>
        <a:spcBef>
          <a:spcPct val="99000"/>
        </a:spcBef>
        <a:buFont typeface="Arial" panose="0208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indent="-224790" algn="l" defTabSz="899795" rtl="0" eaLnBrk="1" latinLnBrk="0" hangingPunct="1">
        <a:lnSpc>
          <a:spcPct val="90000"/>
        </a:lnSpc>
        <a:spcBef>
          <a:spcPct val="99000"/>
        </a:spcBef>
        <a:buFont typeface="Arial" panose="0208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825240" indent="-224790" algn="l" defTabSz="899795" rtl="0" eaLnBrk="1" latinLnBrk="0" hangingPunct="1">
        <a:lnSpc>
          <a:spcPct val="90000"/>
        </a:lnSpc>
        <a:spcBef>
          <a:spcPct val="99000"/>
        </a:spcBef>
        <a:buFont typeface="Arial" panose="0208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50215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99795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50010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800225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49805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700020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50235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5" algn="l" defTabSz="899795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298575" y="191770"/>
            <a:ext cx="12192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规划</a:t>
            </a:r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标准粗黑" panose="02000503000000000000" charset="-122"/>
              </a:rPr>
              <a:t>总平面图批后</a:t>
            </a:r>
            <a:r>
              <a:rPr lang="zh-CN" altLang="en-US" sz="4000">
                <a:latin typeface="方正小标宋简体" panose="02000000000000000000" charset="-122"/>
                <a:ea typeface="方正小标宋简体" panose="02000000000000000000" charset="-122"/>
                <a:sym typeface="标准粗黑" panose="02000503000000000000" charset="-122"/>
              </a:rPr>
              <a:t>公布</a:t>
            </a:r>
            <a:endParaRPr lang="zh-CN" altLang="en-US" sz="4000">
              <a:latin typeface="方正小标宋简体" panose="02000000000000000000" charset="-122"/>
              <a:ea typeface="方正小标宋简体" panose="02000000000000000000" charset="-122"/>
              <a:sym typeface="标准粗黑" panose="02000503000000000000" charset="-122"/>
            </a:endParaRPr>
          </a:p>
          <a:p>
            <a:pPr algn="ctr"/>
            <a:endParaRPr lang="zh-CN" altLang="en-US" sz="4000">
              <a:latin typeface="方正小标宋简体" panose="02000000000000000000" charset="-122"/>
              <a:ea typeface="方正小标宋简体" panose="02000000000000000000" charset="-122"/>
              <a:sym typeface="标准粗黑" panose="02000503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75580" y="898525"/>
            <a:ext cx="3173095" cy="7115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项目名称</a:t>
            </a:r>
            <a:r>
              <a:rPr lang="zh-CN" altLang="en-US" b="1" dirty="0" smtClean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星御山舍项目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建设单位：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宝鸡盛凯置业有限公司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项目位置：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</a:rPr>
              <a:t>金台区胜利村南环路以北、现状村民安置房以东、东环路以西、北环路以南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b="1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主要技术指标：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规划总用地面积约</a:t>
            </a:r>
            <a:r>
              <a:rPr lang="en-US" altLang="zh-CN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147.79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亩，建设用地面积约</a:t>
            </a:r>
            <a:r>
              <a:rPr lang="en-US" altLang="zh-CN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120.69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亩，总建筑面积约</a:t>
            </a:r>
            <a:r>
              <a:rPr lang="en-US" altLang="zh-CN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14.25</a:t>
            </a:r>
            <a:r>
              <a:rPr lang="zh-CN" altLang="en-US" dirty="0">
                <a:latin typeface="CESI仿宋-GB2312" panose="02000500000000000000" charset="-122"/>
                <a:ea typeface="CESI仿宋-GB2312" panose="02000500000000000000" charset="-122"/>
                <a:cs typeface="CESI仿宋-GB2312" panose="02000500000000000000" charset="-122"/>
                <a:sym typeface="+mn-ea"/>
              </a:rPr>
              <a:t>万平方米</a:t>
            </a:r>
            <a:endParaRPr lang="zh-CN" altLang="en-US" dirty="0">
              <a:latin typeface="CESI仿宋-GB2312" panose="02000500000000000000" charset="-122"/>
              <a:ea typeface="CESI仿宋-GB2312" panose="02000500000000000000" charset="-122"/>
              <a:cs typeface="CESI仿宋-GB2312" panose="020005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11570" t="11875" r="27433" b="6869"/>
          <a:stretch>
            <a:fillRect/>
          </a:stretch>
        </p:blipFill>
        <p:spPr>
          <a:xfrm rot="5400000">
            <a:off x="383295" y="1499235"/>
            <a:ext cx="5242560" cy="40411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 rot="5400000">
            <a:off x="1420250" y="5220970"/>
            <a:ext cx="496570" cy="1330960"/>
          </a:xfrm>
          <a:prstGeom prst="rect">
            <a:avLst/>
          </a:prstGeom>
          <a:solidFill>
            <a:srgbClr val="F8FEFE"/>
          </a:solidFill>
          <a:ln>
            <a:solidFill>
              <a:srgbClr val="F8F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36600" y="898525"/>
            <a:ext cx="3273425" cy="5232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WPS 演示</Application>
  <PresentationFormat>自定义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0" baseType="lpstr">
      <vt:lpstr>Arial</vt:lpstr>
      <vt:lpstr>宋体</vt:lpstr>
      <vt:lpstr>Wingdings</vt:lpstr>
      <vt:lpstr>DejaVu Sans</vt:lpstr>
      <vt:lpstr>Wingdings</vt:lpstr>
      <vt:lpstr>华文仿宋</vt:lpstr>
      <vt:lpstr>方正小标宋简体</vt:lpstr>
      <vt:lpstr>标准粗黑</vt:lpstr>
      <vt:lpstr>方正黑体_GBK</vt:lpstr>
      <vt:lpstr>CESI仿宋-GB2312</vt:lpstr>
      <vt:lpstr>黑体</vt:lpstr>
      <vt:lpstr>微软雅黑</vt:lpstr>
      <vt:lpstr>宋体</vt:lpstr>
      <vt:lpstr>Arial Unicode MS</vt:lpstr>
      <vt:lpstr>Calibri</vt:lpstr>
      <vt:lpstr>方正书宋_GBK</vt:lpstr>
      <vt:lpstr>微软雅黑</vt:lpstr>
      <vt:lpstr>MathJax_Vector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田佳音57:)</cp:lastModifiedBy>
  <cp:revision>178</cp:revision>
  <dcterms:created xsi:type="dcterms:W3CDTF">2025-12-01T08:32:10Z</dcterms:created>
  <dcterms:modified xsi:type="dcterms:W3CDTF">2025-12-01T08:32:10Z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2052-12.8.2.1119</vt:lpwstr>
  </property>
  <property fmtid="{D5CDD505-2E9C-101B-9397-08002B2CF9AE}" pid="3" name="ICV">
    <vt:lpwstr>90B5A3AF2B5667BA8CF82C694EF8EC23_43</vt:lpwstr>
  </property>
</Properties>
</file>