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81" r:id="rId4"/>
    <p:sldId id="287" r:id="rId5"/>
    <p:sldId id="288" r:id="rId6"/>
    <p:sldId id="289" r:id="rId7"/>
    <p:sldId id="290" r:id="rId8"/>
    <p:sldId id="291" r:id="rId9"/>
    <p:sldId id="306" r:id="rId10"/>
    <p:sldId id="292" r:id="rId11"/>
    <p:sldId id="293" r:id="rId12"/>
    <p:sldId id="294" r:id="rId13"/>
  </p:sldIdLst>
  <p:sldSz cx="9144000" cy="5144135" type="screen16x9"/>
  <p:notesSz cx="6858000" cy="9144000"/>
  <p:custDataLst>
    <p:tags r:id="rId17"/>
  </p:custDataLst>
  <p:defaultTextStyle>
    <a:defPPr>
      <a:defRPr lang="zh-CN"/>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panose="020F050202020403020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309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17"/>
  </p:normalViewPr>
  <p:slideViewPr>
    <p:cSldViewPr showGuides="1">
      <p:cViewPr varScale="1">
        <p:scale>
          <a:sx n="105" d="100"/>
          <a:sy n="105" d="100"/>
        </p:scale>
        <p:origin x="-1794" y="36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6" cy="72006"/>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7" Type="http://schemas.openxmlformats.org/officeDocument/2006/relationships/tags" Target="tags/tag1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8098"/>
            <a:ext cx="7772400" cy="1102712"/>
          </a:xfrm>
        </p:spPr>
        <p:txBody>
          <a:bodyPr/>
          <a:lstStyle/>
          <a:p>
            <a:pPr fontAlgn="auto"/>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371600" y="2915160"/>
            <a:ext cx="6400800" cy="131468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8035" indent="0" algn="ctr">
              <a:buNone/>
              <a:defRPr>
                <a:solidFill>
                  <a:schemeClr val="tx1">
                    <a:tint val="75000"/>
                  </a:schemeClr>
                </a:solidFill>
              </a:defRPr>
            </a:lvl7pPr>
            <a:lvl8pPr marL="2400935" indent="0" algn="ctr">
              <a:buNone/>
              <a:defRPr>
                <a:solidFill>
                  <a:schemeClr val="tx1">
                    <a:tint val="75000"/>
                  </a:schemeClr>
                </a:solidFill>
              </a:defRPr>
            </a:lvl8pPr>
            <a:lvl9pPr marL="2743835" indent="0" algn="ctr">
              <a:buNone/>
              <a:defRPr>
                <a:solidFill>
                  <a:schemeClr val="tx1">
                    <a:tint val="75000"/>
                  </a:schemeClr>
                </a:solidFill>
              </a:defRPr>
            </a:lvl9pPr>
          </a:lstStyle>
          <a:p>
            <a:pPr fontAlgn="auto"/>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fontAlgn="auto"/>
            <a:fld id="{179BFCC8-9E28-4D3D-84D2-2E32D01C086A}"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687BFF55-4A3A-48D3-8F6A-D64C8065BD14}"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fontAlgn="auto"/>
            <a:fld id="{179BFCC8-9E28-4D3D-84D2-2E32D01C086A}"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687BFF55-4A3A-48D3-8F6A-D64C8065BD14}"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6015"/>
            <a:ext cx="2057400" cy="4389411"/>
          </a:xfrm>
        </p:spPr>
        <p:txBody>
          <a:bodyPr vert="eaVert"/>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06015"/>
            <a:ext cx="6019800" cy="4389411"/>
          </a:xfrm>
        </p:spPr>
        <p:txBody>
          <a:bodyPr vert="eaVert"/>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fontAlgn="auto"/>
            <a:fld id="{179BFCC8-9E28-4D3D-84D2-2E32D01C086A}"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687BFF55-4A3A-48D3-8F6A-D64C8065BD14}"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8098"/>
            <a:ext cx="7772400" cy="1102712"/>
          </a:xfrm>
        </p:spPr>
        <p:txBody>
          <a:bodyPr/>
          <a:lstStyle/>
          <a:p>
            <a:pPr fontAlgn="auto"/>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371600" y="2915160"/>
            <a:ext cx="6400800" cy="131468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8035" indent="0" algn="ctr">
              <a:buNone/>
              <a:defRPr>
                <a:solidFill>
                  <a:schemeClr val="tx1">
                    <a:tint val="75000"/>
                  </a:schemeClr>
                </a:solidFill>
              </a:defRPr>
            </a:lvl7pPr>
            <a:lvl8pPr marL="2400935" indent="0" algn="ctr">
              <a:buNone/>
              <a:defRPr>
                <a:solidFill>
                  <a:schemeClr val="tx1">
                    <a:tint val="75000"/>
                  </a:schemeClr>
                </a:solidFill>
              </a:defRPr>
            </a:lvl8pPr>
            <a:lvl9pPr marL="2743835" indent="0" algn="ctr">
              <a:buNone/>
              <a:defRPr>
                <a:solidFill>
                  <a:schemeClr val="tx1">
                    <a:tint val="75000"/>
                  </a:schemeClr>
                </a:solidFill>
              </a:defRPr>
            </a:lvl9pPr>
          </a:lstStyle>
          <a:p>
            <a:pPr fontAlgn="auto"/>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fontAlgn="auto"/>
            <a:fld id="{179BFCC8-9E28-4D3D-84D2-2E32D01C086A}"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687BFF55-4A3A-48D3-8F6A-D64C8065BD14}"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fontAlgn="auto"/>
            <a:fld id="{179BFCC8-9E28-4D3D-84D2-2E32D01C086A}"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687BFF55-4A3A-48D3-8F6A-D64C8065BD14}"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753"/>
            <a:ext cx="7772400" cy="1021735"/>
          </a:xfrm>
        </p:spPr>
        <p:txBody>
          <a:bodyPr anchor="t"/>
          <a:lstStyle>
            <a:lvl1pPr algn="l">
              <a:defRPr sz="3000" b="1" cap="all"/>
            </a:lvl1p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180416"/>
            <a:ext cx="7772400" cy="112533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8035" indent="0">
              <a:buNone/>
              <a:defRPr sz="1050">
                <a:solidFill>
                  <a:schemeClr val="tx1">
                    <a:tint val="75000"/>
                  </a:schemeClr>
                </a:solidFill>
              </a:defRPr>
            </a:lvl7pPr>
            <a:lvl8pPr marL="2400935" indent="0">
              <a:buNone/>
              <a:defRPr sz="1050">
                <a:solidFill>
                  <a:schemeClr val="tx1">
                    <a:tint val="75000"/>
                  </a:schemeClr>
                </a:solidFill>
              </a:defRPr>
            </a:lvl8pPr>
            <a:lvl9pPr marL="2743835" indent="0">
              <a:buNone/>
              <a:defRPr sz="1050">
                <a:solidFill>
                  <a:schemeClr val="tx1">
                    <a:tint val="75000"/>
                  </a:schemeClr>
                </a:solidFill>
              </a:defRPr>
            </a:lvl9pPr>
          </a:lstStyle>
          <a:p>
            <a:pPr lvl="0" fontAlgn="auto"/>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lstStyle/>
          <a:p>
            <a:pPr fontAlgn="auto"/>
            <a:fld id="{179BFCC8-9E28-4D3D-84D2-2E32D01C086A}"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687BFF55-4A3A-48D3-8F6A-D64C8065BD14}"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200360"/>
            <a:ext cx="4038600" cy="3395066"/>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8200" y="1200360"/>
            <a:ext cx="4038600" cy="3395066"/>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fontAlgn="auto"/>
            <a:fld id="{179BFCC8-9E28-4D3D-84D2-2E32D01C086A}"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687BFF55-4A3A-48D3-8F6A-D64C8065BD14}"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151536"/>
            <a:ext cx="4040188" cy="47990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8035" indent="0">
              <a:buNone/>
              <a:defRPr sz="1200" b="1"/>
            </a:lvl7pPr>
            <a:lvl8pPr marL="2400935" indent="0">
              <a:buNone/>
              <a:defRPr sz="1200" b="1"/>
            </a:lvl8pPr>
            <a:lvl9pPr marL="2743835" indent="0">
              <a:buNone/>
              <a:defRPr sz="1200" b="1"/>
            </a:lvl9pPr>
          </a:lstStyle>
          <a:p>
            <a:pPr lvl="0" fontAlgn="auto"/>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0" y="1631442"/>
            <a:ext cx="4040188" cy="29639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151536"/>
            <a:ext cx="4041775" cy="47990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8035" indent="0">
              <a:buNone/>
              <a:defRPr sz="1200" b="1"/>
            </a:lvl7pPr>
            <a:lvl8pPr marL="2400935" indent="0">
              <a:buNone/>
              <a:defRPr sz="1200" b="1"/>
            </a:lvl8pPr>
            <a:lvl9pPr marL="2743835" indent="0">
              <a:buNone/>
              <a:defRPr sz="1200" b="1"/>
            </a:lvl9pPr>
          </a:lstStyle>
          <a:p>
            <a:pPr lvl="0" fontAlgn="auto"/>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25" y="1631442"/>
            <a:ext cx="4041775" cy="29639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fontAlgn="auto"/>
            <a:fld id="{179BFCC8-9E28-4D3D-84D2-2E32D01C086A}" type="datetimeFigureOut">
              <a:rPr lang="zh-CN" altLang="en-US" strike="noStrike" noProof="1" smtClean="0">
                <a:latin typeface="+mn-lt"/>
                <a:ea typeface="+mn-ea"/>
                <a:cs typeface="+mn-cs"/>
              </a:rPr>
            </a:fld>
            <a:endParaRPr lang="zh-CN" altLang="en-US" strike="noStrike" noProof="1"/>
          </a:p>
        </p:txBody>
      </p:sp>
      <p:sp>
        <p:nvSpPr>
          <p:cNvPr id="8" name="页脚占位符 7"/>
          <p:cNvSpPr>
            <a:spLocks noGrp="1"/>
          </p:cNvSpPr>
          <p:nvPr>
            <p:ph type="ftr" sz="quarter" idx="11"/>
          </p:nvPr>
        </p:nvSpPr>
        <p:spPr/>
        <p:txBody>
          <a:bodyPr/>
          <a:lstStyle/>
          <a:p>
            <a:pPr fontAlgn="auto"/>
            <a:endParaRPr lang="zh-CN" altLang="en-US" strike="noStrike" noProof="1"/>
          </a:p>
        </p:txBody>
      </p:sp>
      <p:sp>
        <p:nvSpPr>
          <p:cNvPr id="9" name="灯片编号占位符 8"/>
          <p:cNvSpPr>
            <a:spLocks noGrp="1"/>
          </p:cNvSpPr>
          <p:nvPr>
            <p:ph type="sldNum" sz="quarter" idx="12"/>
          </p:nvPr>
        </p:nvSpPr>
        <p:spPr/>
        <p:txBody>
          <a:bodyPr/>
          <a:lstStyle/>
          <a:p>
            <a:pPr fontAlgn="auto"/>
            <a:fld id="{687BFF55-4A3A-48D3-8F6A-D64C8065BD14}"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fontAlgn="auto"/>
            <a:fld id="{179BFCC8-9E28-4D3D-84D2-2E32D01C086A}" type="datetimeFigureOut">
              <a:rPr lang="zh-CN" altLang="en-US" strike="noStrike" noProof="1" smtClean="0">
                <a:latin typeface="+mn-lt"/>
                <a:ea typeface="+mn-ea"/>
                <a:cs typeface="+mn-cs"/>
              </a:rPr>
            </a:fld>
            <a:endParaRPr lang="zh-CN" altLang="en-US" strike="noStrike" noProof="1"/>
          </a:p>
        </p:txBody>
      </p:sp>
      <p:sp>
        <p:nvSpPr>
          <p:cNvPr id="4" name="页脚占位符 3"/>
          <p:cNvSpPr>
            <a:spLocks noGrp="1"/>
          </p:cNvSpPr>
          <p:nvPr>
            <p:ph type="ftr" sz="quarter" idx="11"/>
          </p:nvPr>
        </p:nvSpPr>
        <p:spPr/>
        <p:txBody>
          <a:bodyPr/>
          <a:lstStyle/>
          <a:p>
            <a:pPr fontAlgn="auto"/>
            <a:endParaRPr lang="zh-CN" altLang="en-US" strike="noStrike" noProof="1"/>
          </a:p>
        </p:txBody>
      </p:sp>
      <p:sp>
        <p:nvSpPr>
          <p:cNvPr id="5" name="灯片编号占位符 4"/>
          <p:cNvSpPr>
            <a:spLocks noGrp="1"/>
          </p:cNvSpPr>
          <p:nvPr>
            <p:ph type="sldNum" sz="quarter" idx="12"/>
          </p:nvPr>
        </p:nvSpPr>
        <p:spPr/>
        <p:txBody>
          <a:bodyPr/>
          <a:lstStyle/>
          <a:p>
            <a:pPr fontAlgn="auto"/>
            <a:fld id="{687BFF55-4A3A-48D3-8F6A-D64C8065BD14}"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fontAlgn="auto"/>
            <a:fld id="{179BFCC8-9E28-4D3D-84D2-2E32D01C086A}" type="datetimeFigureOut">
              <a:rPr lang="zh-CN" altLang="en-US" strike="noStrike" noProof="1" smtClean="0">
                <a:latin typeface="+mn-lt"/>
                <a:ea typeface="+mn-ea"/>
                <a:cs typeface="+mn-cs"/>
              </a:rPr>
            </a:fld>
            <a:endParaRPr lang="zh-CN" altLang="en-US" strike="noStrike" noProof="1"/>
          </a:p>
        </p:txBody>
      </p:sp>
      <p:sp>
        <p:nvSpPr>
          <p:cNvPr id="3" name="页脚占位符 2"/>
          <p:cNvSpPr>
            <a:spLocks noGrp="1"/>
          </p:cNvSpPr>
          <p:nvPr>
            <p:ph type="ftr" sz="quarter" idx="11"/>
          </p:nvPr>
        </p:nvSpPr>
        <p:spPr/>
        <p:txBody>
          <a:bodyPr/>
          <a:lstStyle/>
          <a:p>
            <a:pPr fontAlgn="auto"/>
            <a:endParaRPr lang="zh-CN" altLang="en-US" strike="noStrike" noProof="1"/>
          </a:p>
        </p:txBody>
      </p:sp>
      <p:sp>
        <p:nvSpPr>
          <p:cNvPr id="4" name="灯片编号占位符 3"/>
          <p:cNvSpPr>
            <a:spLocks noGrp="1"/>
          </p:cNvSpPr>
          <p:nvPr>
            <p:ph type="sldNum" sz="quarter" idx="12"/>
          </p:nvPr>
        </p:nvSpPr>
        <p:spPr/>
        <p:txBody>
          <a:bodyPr/>
          <a:lstStyle/>
          <a:p>
            <a:pPr fontAlgn="auto"/>
            <a:fld id="{687BFF55-4A3A-48D3-8F6A-D64C8065BD14}"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04823"/>
            <a:ext cx="3008313" cy="871690"/>
          </a:xfrm>
        </p:spPr>
        <p:txBody>
          <a:bodyPr anchor="b"/>
          <a:lstStyle>
            <a:lvl1pPr algn="l">
              <a:defRPr sz="1500" b="1"/>
            </a:lvl1p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04823"/>
            <a:ext cx="5111750" cy="439060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076513"/>
            <a:ext cx="3008313" cy="351891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8035" indent="0">
              <a:buNone/>
              <a:defRPr sz="675"/>
            </a:lvl7pPr>
            <a:lvl8pPr marL="2400935" indent="0">
              <a:buNone/>
              <a:defRPr sz="675"/>
            </a:lvl8pPr>
            <a:lvl9pPr marL="2743835" indent="0">
              <a:buNone/>
              <a:defRPr sz="675"/>
            </a:lvl9pPr>
          </a:lstStyle>
          <a:p>
            <a:pPr lvl="0" fontAlgn="auto"/>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lstStyle/>
          <a:p>
            <a:pPr fontAlgn="auto"/>
            <a:fld id="{179BFCC8-9E28-4D3D-84D2-2E32D01C086A}"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687BFF55-4A3A-48D3-8F6A-D64C8065BD14}"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fontAlgn="auto"/>
            <a:fld id="{179BFCC8-9E28-4D3D-84D2-2E32D01C086A}"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687BFF55-4A3A-48D3-8F6A-D64C8065BD14}"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1080"/>
            <a:ext cx="5486400" cy="425128"/>
          </a:xfrm>
        </p:spPr>
        <p:txBody>
          <a:bodyPr anchor="b"/>
          <a:lstStyle>
            <a:lvl1pPr algn="l">
              <a:defRPr sz="1500" b="1"/>
            </a:lvl1pPr>
          </a:lstStyle>
          <a:p>
            <a:pPr fontAlgn="auto"/>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459662"/>
            <a:ext cx="5486400" cy="30866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8035" indent="0">
              <a:buNone/>
              <a:defRPr sz="1500"/>
            </a:lvl7pPr>
            <a:lvl8pPr marL="2400935" indent="0">
              <a:buNone/>
              <a:defRPr sz="1500"/>
            </a:lvl8pPr>
            <a:lvl9pPr marL="2743835" indent="0">
              <a:buNone/>
              <a:defRPr sz="1500"/>
            </a:lvl9pPr>
          </a:lstStyle>
          <a:p>
            <a:pPr fontAlgn="auto"/>
            <a:endParaRPr lang="zh-CN" altLang="en-US" strike="noStrike" noProof="1"/>
          </a:p>
        </p:txBody>
      </p:sp>
      <p:sp>
        <p:nvSpPr>
          <p:cNvPr id="4" name="文本占位符 3"/>
          <p:cNvSpPr>
            <a:spLocks noGrp="1"/>
          </p:cNvSpPr>
          <p:nvPr>
            <p:ph type="body" sz="half" idx="2"/>
          </p:nvPr>
        </p:nvSpPr>
        <p:spPr>
          <a:xfrm>
            <a:off x="1792288" y="4026208"/>
            <a:ext cx="5486400" cy="60375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8035" indent="0">
              <a:buNone/>
              <a:defRPr sz="675"/>
            </a:lvl7pPr>
            <a:lvl8pPr marL="2400935" indent="0">
              <a:buNone/>
              <a:defRPr sz="675"/>
            </a:lvl8pPr>
            <a:lvl9pPr marL="2743835" indent="0">
              <a:buNone/>
              <a:defRPr sz="675"/>
            </a:lvl9pPr>
          </a:lstStyle>
          <a:p>
            <a:pPr lvl="0" fontAlgn="auto"/>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lstStyle/>
          <a:p>
            <a:pPr fontAlgn="auto"/>
            <a:fld id="{179BFCC8-9E28-4D3D-84D2-2E32D01C086A}"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687BFF55-4A3A-48D3-8F6A-D64C8065BD14}"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fontAlgn="auto"/>
            <a:fld id="{179BFCC8-9E28-4D3D-84D2-2E32D01C086A}"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687BFF55-4A3A-48D3-8F6A-D64C8065BD14}"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6015"/>
            <a:ext cx="2057400" cy="4389411"/>
          </a:xfrm>
        </p:spPr>
        <p:txBody>
          <a:bodyPr vert="eaVert"/>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06015"/>
            <a:ext cx="6019800" cy="4389411"/>
          </a:xfrm>
        </p:spPr>
        <p:txBody>
          <a:bodyPr vert="eaVert"/>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fontAlgn="auto"/>
            <a:fld id="{179BFCC8-9E28-4D3D-84D2-2E32D01C086A}"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687BFF55-4A3A-48D3-8F6A-D64C8065BD14}"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753"/>
            <a:ext cx="7772400" cy="1021735"/>
          </a:xfrm>
        </p:spPr>
        <p:txBody>
          <a:bodyPr anchor="t"/>
          <a:lstStyle>
            <a:lvl1pPr algn="l">
              <a:defRPr sz="3000" b="1" cap="all"/>
            </a:lvl1p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180416"/>
            <a:ext cx="7772400" cy="112533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8035" indent="0">
              <a:buNone/>
              <a:defRPr sz="1050">
                <a:solidFill>
                  <a:schemeClr val="tx1">
                    <a:tint val="75000"/>
                  </a:schemeClr>
                </a:solidFill>
              </a:defRPr>
            </a:lvl7pPr>
            <a:lvl8pPr marL="2400935" indent="0">
              <a:buNone/>
              <a:defRPr sz="1050">
                <a:solidFill>
                  <a:schemeClr val="tx1">
                    <a:tint val="75000"/>
                  </a:schemeClr>
                </a:solidFill>
              </a:defRPr>
            </a:lvl8pPr>
            <a:lvl9pPr marL="2743835" indent="0">
              <a:buNone/>
              <a:defRPr sz="1050">
                <a:solidFill>
                  <a:schemeClr val="tx1">
                    <a:tint val="75000"/>
                  </a:schemeClr>
                </a:solidFill>
              </a:defRPr>
            </a:lvl9pPr>
          </a:lstStyle>
          <a:p>
            <a:pPr lvl="0" fontAlgn="auto"/>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lstStyle/>
          <a:p>
            <a:pPr fontAlgn="auto"/>
            <a:fld id="{179BFCC8-9E28-4D3D-84D2-2E32D01C086A}"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687BFF55-4A3A-48D3-8F6A-D64C8065BD14}"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200360"/>
            <a:ext cx="4038600" cy="3395066"/>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8200" y="1200360"/>
            <a:ext cx="4038600" cy="3395066"/>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fontAlgn="auto"/>
            <a:fld id="{179BFCC8-9E28-4D3D-84D2-2E32D01C086A}"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687BFF55-4A3A-48D3-8F6A-D64C8065BD14}"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151536"/>
            <a:ext cx="4040188" cy="47990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8035" indent="0">
              <a:buNone/>
              <a:defRPr sz="1200" b="1"/>
            </a:lvl7pPr>
            <a:lvl8pPr marL="2400935" indent="0">
              <a:buNone/>
              <a:defRPr sz="1200" b="1"/>
            </a:lvl8pPr>
            <a:lvl9pPr marL="2743835" indent="0">
              <a:buNone/>
              <a:defRPr sz="1200" b="1"/>
            </a:lvl9pPr>
          </a:lstStyle>
          <a:p>
            <a:pPr lvl="0" fontAlgn="auto"/>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0" y="1631442"/>
            <a:ext cx="4040188" cy="29639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151536"/>
            <a:ext cx="4041775" cy="47990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8035" indent="0">
              <a:buNone/>
              <a:defRPr sz="1200" b="1"/>
            </a:lvl7pPr>
            <a:lvl8pPr marL="2400935" indent="0">
              <a:buNone/>
              <a:defRPr sz="1200" b="1"/>
            </a:lvl8pPr>
            <a:lvl9pPr marL="2743835" indent="0">
              <a:buNone/>
              <a:defRPr sz="1200" b="1"/>
            </a:lvl9pPr>
          </a:lstStyle>
          <a:p>
            <a:pPr lvl="0" fontAlgn="auto"/>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25" y="1631442"/>
            <a:ext cx="4041775" cy="29639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fontAlgn="auto"/>
            <a:fld id="{179BFCC8-9E28-4D3D-84D2-2E32D01C086A}" type="datetimeFigureOut">
              <a:rPr lang="zh-CN" altLang="en-US" strike="noStrike" noProof="1" smtClean="0">
                <a:latin typeface="+mn-lt"/>
                <a:ea typeface="+mn-ea"/>
                <a:cs typeface="+mn-cs"/>
              </a:rPr>
            </a:fld>
            <a:endParaRPr lang="zh-CN" altLang="en-US" strike="noStrike" noProof="1"/>
          </a:p>
        </p:txBody>
      </p:sp>
      <p:sp>
        <p:nvSpPr>
          <p:cNvPr id="8" name="页脚占位符 7"/>
          <p:cNvSpPr>
            <a:spLocks noGrp="1"/>
          </p:cNvSpPr>
          <p:nvPr>
            <p:ph type="ftr" sz="quarter" idx="11"/>
          </p:nvPr>
        </p:nvSpPr>
        <p:spPr/>
        <p:txBody>
          <a:bodyPr/>
          <a:lstStyle/>
          <a:p>
            <a:pPr fontAlgn="auto"/>
            <a:endParaRPr lang="zh-CN" altLang="en-US" strike="noStrike" noProof="1"/>
          </a:p>
        </p:txBody>
      </p:sp>
      <p:sp>
        <p:nvSpPr>
          <p:cNvPr id="9" name="灯片编号占位符 8"/>
          <p:cNvSpPr>
            <a:spLocks noGrp="1"/>
          </p:cNvSpPr>
          <p:nvPr>
            <p:ph type="sldNum" sz="quarter" idx="12"/>
          </p:nvPr>
        </p:nvSpPr>
        <p:spPr/>
        <p:txBody>
          <a:bodyPr/>
          <a:lstStyle/>
          <a:p>
            <a:pPr fontAlgn="auto"/>
            <a:fld id="{687BFF55-4A3A-48D3-8F6A-D64C8065BD14}"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fontAlgn="auto"/>
            <a:fld id="{179BFCC8-9E28-4D3D-84D2-2E32D01C086A}" type="datetimeFigureOut">
              <a:rPr lang="zh-CN" altLang="en-US" strike="noStrike" noProof="1" smtClean="0">
                <a:latin typeface="+mn-lt"/>
                <a:ea typeface="+mn-ea"/>
                <a:cs typeface="+mn-cs"/>
              </a:rPr>
            </a:fld>
            <a:endParaRPr lang="zh-CN" altLang="en-US" strike="noStrike" noProof="1"/>
          </a:p>
        </p:txBody>
      </p:sp>
      <p:sp>
        <p:nvSpPr>
          <p:cNvPr id="4" name="页脚占位符 3"/>
          <p:cNvSpPr>
            <a:spLocks noGrp="1"/>
          </p:cNvSpPr>
          <p:nvPr>
            <p:ph type="ftr" sz="quarter" idx="11"/>
          </p:nvPr>
        </p:nvSpPr>
        <p:spPr/>
        <p:txBody>
          <a:bodyPr/>
          <a:lstStyle/>
          <a:p>
            <a:pPr fontAlgn="auto"/>
            <a:endParaRPr lang="zh-CN" altLang="en-US" strike="noStrike" noProof="1"/>
          </a:p>
        </p:txBody>
      </p:sp>
      <p:sp>
        <p:nvSpPr>
          <p:cNvPr id="5" name="灯片编号占位符 4"/>
          <p:cNvSpPr>
            <a:spLocks noGrp="1"/>
          </p:cNvSpPr>
          <p:nvPr>
            <p:ph type="sldNum" sz="quarter" idx="12"/>
          </p:nvPr>
        </p:nvSpPr>
        <p:spPr/>
        <p:txBody>
          <a:bodyPr/>
          <a:lstStyle/>
          <a:p>
            <a:pPr fontAlgn="auto"/>
            <a:fld id="{687BFF55-4A3A-48D3-8F6A-D64C8065BD14}"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fontAlgn="auto"/>
            <a:fld id="{179BFCC8-9E28-4D3D-84D2-2E32D01C086A}" type="datetimeFigureOut">
              <a:rPr lang="zh-CN" altLang="en-US" strike="noStrike" noProof="1" smtClean="0">
                <a:latin typeface="+mn-lt"/>
                <a:ea typeface="+mn-ea"/>
                <a:cs typeface="+mn-cs"/>
              </a:rPr>
            </a:fld>
            <a:endParaRPr lang="zh-CN" altLang="en-US" strike="noStrike" noProof="1"/>
          </a:p>
        </p:txBody>
      </p:sp>
      <p:sp>
        <p:nvSpPr>
          <p:cNvPr id="3" name="页脚占位符 2"/>
          <p:cNvSpPr>
            <a:spLocks noGrp="1"/>
          </p:cNvSpPr>
          <p:nvPr>
            <p:ph type="ftr" sz="quarter" idx="11"/>
          </p:nvPr>
        </p:nvSpPr>
        <p:spPr/>
        <p:txBody>
          <a:bodyPr/>
          <a:lstStyle/>
          <a:p>
            <a:pPr fontAlgn="auto"/>
            <a:endParaRPr lang="zh-CN" altLang="en-US" strike="noStrike" noProof="1"/>
          </a:p>
        </p:txBody>
      </p:sp>
      <p:sp>
        <p:nvSpPr>
          <p:cNvPr id="4" name="灯片编号占位符 3"/>
          <p:cNvSpPr>
            <a:spLocks noGrp="1"/>
          </p:cNvSpPr>
          <p:nvPr>
            <p:ph type="sldNum" sz="quarter" idx="12"/>
          </p:nvPr>
        </p:nvSpPr>
        <p:spPr/>
        <p:txBody>
          <a:bodyPr/>
          <a:lstStyle/>
          <a:p>
            <a:pPr fontAlgn="auto"/>
            <a:fld id="{687BFF55-4A3A-48D3-8F6A-D64C8065BD14}"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04823"/>
            <a:ext cx="3008313" cy="871690"/>
          </a:xfrm>
        </p:spPr>
        <p:txBody>
          <a:bodyPr anchor="b"/>
          <a:lstStyle>
            <a:lvl1pPr algn="l">
              <a:defRPr sz="1500" b="1"/>
            </a:lvl1p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04823"/>
            <a:ext cx="5111750" cy="439060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076513"/>
            <a:ext cx="3008313" cy="351891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8035" indent="0">
              <a:buNone/>
              <a:defRPr sz="675"/>
            </a:lvl7pPr>
            <a:lvl8pPr marL="2400935" indent="0">
              <a:buNone/>
              <a:defRPr sz="675"/>
            </a:lvl8pPr>
            <a:lvl9pPr marL="2743835" indent="0">
              <a:buNone/>
              <a:defRPr sz="675"/>
            </a:lvl9pPr>
          </a:lstStyle>
          <a:p>
            <a:pPr lvl="0" fontAlgn="auto"/>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lstStyle/>
          <a:p>
            <a:pPr fontAlgn="auto"/>
            <a:fld id="{179BFCC8-9E28-4D3D-84D2-2E32D01C086A}"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687BFF55-4A3A-48D3-8F6A-D64C8065BD14}"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1080"/>
            <a:ext cx="5486400" cy="425128"/>
          </a:xfrm>
        </p:spPr>
        <p:txBody>
          <a:bodyPr anchor="b"/>
          <a:lstStyle>
            <a:lvl1pPr algn="l">
              <a:defRPr sz="1500" b="1"/>
            </a:lvl1pPr>
          </a:lstStyle>
          <a:p>
            <a:pPr fontAlgn="auto"/>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459662"/>
            <a:ext cx="5486400" cy="30866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8035" indent="0">
              <a:buNone/>
              <a:defRPr sz="1500"/>
            </a:lvl7pPr>
            <a:lvl8pPr marL="2400935" indent="0">
              <a:buNone/>
              <a:defRPr sz="1500"/>
            </a:lvl8pPr>
            <a:lvl9pPr marL="2743835" indent="0">
              <a:buNone/>
              <a:defRPr sz="1500"/>
            </a:lvl9pPr>
          </a:lstStyle>
          <a:p>
            <a:pPr fontAlgn="auto"/>
            <a:endParaRPr lang="zh-CN" altLang="en-US" strike="noStrike" noProof="1"/>
          </a:p>
        </p:txBody>
      </p:sp>
      <p:sp>
        <p:nvSpPr>
          <p:cNvPr id="4" name="文本占位符 3"/>
          <p:cNvSpPr>
            <a:spLocks noGrp="1"/>
          </p:cNvSpPr>
          <p:nvPr>
            <p:ph type="body" sz="half" idx="2"/>
          </p:nvPr>
        </p:nvSpPr>
        <p:spPr>
          <a:xfrm>
            <a:off x="1792288" y="4026208"/>
            <a:ext cx="5486400" cy="60375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8035" indent="0">
              <a:buNone/>
              <a:defRPr sz="675"/>
            </a:lvl7pPr>
            <a:lvl8pPr marL="2400935" indent="0">
              <a:buNone/>
              <a:defRPr sz="675"/>
            </a:lvl8pPr>
            <a:lvl9pPr marL="2743835" indent="0">
              <a:buNone/>
              <a:defRPr sz="675"/>
            </a:lvl9pPr>
          </a:lstStyle>
          <a:p>
            <a:pPr lvl="0" fontAlgn="auto"/>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lstStyle/>
          <a:p>
            <a:pPr fontAlgn="auto"/>
            <a:fld id="{179BFCC8-9E28-4D3D-84D2-2E32D01C086A}"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687BFF55-4A3A-48D3-8F6A-D64C8065BD14}" type="slidenum">
              <a:rPr lang="zh-CN" altLang="en-US" strike="noStrike" noProof="1" smtClean="0">
                <a:latin typeface="+mn-lt"/>
                <a:ea typeface="+mn-ea"/>
                <a:cs typeface="+mn-cs"/>
              </a:rPr>
            </a:fld>
            <a:endParaRPr lang="zh-CN" altLang="en-US" strike="noStrike" noProof="1"/>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96969"/>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457200" y="206015"/>
            <a:ext cx="8229600" cy="857400"/>
          </a:xfrm>
          <a:prstGeom prst="rect">
            <a:avLst/>
          </a:prstGeom>
          <a:noFill/>
          <a:ln w="9525">
            <a:noFill/>
          </a:ln>
        </p:spPr>
        <p:txBody>
          <a:bodyPr vert="horz" lIns="91440" tIns="45720" rIns="91440" bIns="45720" anchor="ctr"/>
          <a:lstStyle/>
          <a:p>
            <a:pPr lvl="0"/>
            <a:r>
              <a:rPr lang="zh-CN" altLang="en-US"/>
              <a:t>单击此处编辑母版标题样式</a:t>
            </a:r>
            <a:endParaRPr lang="zh-CN" altLang="en-US"/>
          </a:p>
        </p:txBody>
      </p:sp>
      <p:sp>
        <p:nvSpPr>
          <p:cNvPr id="1027" name="文本占位符 2"/>
          <p:cNvSpPr>
            <a:spLocks noGrp="1"/>
          </p:cNvSpPr>
          <p:nvPr>
            <p:ph type="body"/>
          </p:nvPr>
        </p:nvSpPr>
        <p:spPr>
          <a:xfrm>
            <a:off x="457200" y="1200360"/>
            <a:ext cx="8229600" cy="3395066"/>
          </a:xfrm>
          <a:prstGeom prst="rect">
            <a:avLst/>
          </a:prstGeom>
          <a:noFill/>
          <a:ln w="9525">
            <a:noFill/>
          </a:ln>
        </p:spPr>
        <p:txBody>
          <a:bodyPr vert="horz" lIns="91440" tIns="45720" rIns="91440" bIns="45720" anchor="t"/>
          <a:lstStyle/>
          <a:p>
            <a:pPr lvl="0" indent="-34290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4" name="日期占位符 3"/>
          <p:cNvSpPr>
            <a:spLocks noGrp="1"/>
          </p:cNvSpPr>
          <p:nvPr>
            <p:ph type="dt" sz="half" idx="2"/>
          </p:nvPr>
        </p:nvSpPr>
        <p:spPr>
          <a:xfrm>
            <a:off x="457200" y="4768096"/>
            <a:ext cx="2133600" cy="273892"/>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auto"/>
            <a:fld id="{179BFCC8-9E28-4D3D-84D2-2E32D01C086A}"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3"/>
          </p:nvPr>
        </p:nvSpPr>
        <p:spPr>
          <a:xfrm>
            <a:off x="3124200" y="4768096"/>
            <a:ext cx="2895600" cy="273892"/>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auto"/>
            <a:endParaRPr lang="zh-CN" altLang="en-US" strike="noStrike" noProof="1"/>
          </a:p>
        </p:txBody>
      </p:sp>
      <p:sp>
        <p:nvSpPr>
          <p:cNvPr id="6" name="灯片编号占位符 5"/>
          <p:cNvSpPr>
            <a:spLocks noGrp="1"/>
          </p:cNvSpPr>
          <p:nvPr>
            <p:ph type="sldNum" sz="quarter" idx="4"/>
          </p:nvPr>
        </p:nvSpPr>
        <p:spPr>
          <a:xfrm>
            <a:off x="6553200" y="4768096"/>
            <a:ext cx="2133600" cy="273892"/>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auto"/>
            <a:fld id="{687BFF55-4A3A-48D3-8F6A-D64C8065BD14}" type="slidenum">
              <a:rPr lang="zh-CN" altLang="en-US" strike="noStrike" noProof="1" smtClean="0">
                <a:latin typeface="+mn-lt"/>
                <a:ea typeface="+mn-ea"/>
                <a:cs typeface="+mn-cs"/>
              </a:rPr>
            </a:fld>
            <a:endParaRPr lang="zh-CN" altLang="en-US" strike="noStrike"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p14:dur="500"/>
    </mc:Choice>
    <mc:Fallback>
      <p:transition/>
    </mc:Fallback>
  </mc:AlternateContent>
  <p:hf sldNum="0"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15000"/>
        </a:spcBef>
        <a:buFont typeface="Arial" panose="020B0604020202020204" pitchFamily="34" charset="0"/>
        <a:buChar char="•"/>
        <a:defRPr sz="2400" kern="1200">
          <a:solidFill>
            <a:schemeClr val="tx1"/>
          </a:solidFill>
          <a:latin typeface="+mn-lt"/>
          <a:ea typeface="+mn-ea"/>
          <a:cs typeface="+mn-cs"/>
        </a:defRPr>
      </a:lvl1pPr>
      <a:lvl2pPr marL="557530" indent="-214630" algn="l" defTabSz="685800" rtl="0" eaLnBrk="1" latinLnBrk="0" hangingPunct="1">
        <a:spcBef>
          <a:spcPct val="15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15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15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15000"/>
        </a:spcBef>
        <a:buFont typeface="Arial" panose="020B0604020202020204" pitchFamily="34" charset="0"/>
        <a:buChar char="»"/>
        <a:defRPr sz="1500" kern="1200">
          <a:solidFill>
            <a:schemeClr val="tx1"/>
          </a:solidFill>
          <a:latin typeface="+mn-lt"/>
          <a:ea typeface="+mn-ea"/>
          <a:cs typeface="+mn-cs"/>
        </a:defRPr>
      </a:lvl5pPr>
      <a:lvl6pPr marL="1886585" indent="-171450" algn="l" defTabSz="685800" rtl="0" eaLnBrk="1" latinLnBrk="0" hangingPunct="1">
        <a:spcBef>
          <a:spcPct val="15000"/>
        </a:spcBef>
        <a:buFont typeface="Arial" panose="020B0604020202020204" pitchFamily="34" charset="0"/>
        <a:buChar char="•"/>
        <a:defRPr sz="1500" kern="1200">
          <a:solidFill>
            <a:schemeClr val="tx1"/>
          </a:solidFill>
          <a:latin typeface="+mn-lt"/>
          <a:ea typeface="+mn-ea"/>
          <a:cs typeface="+mn-cs"/>
        </a:defRPr>
      </a:lvl6pPr>
      <a:lvl7pPr marL="2229485" indent="-171450" algn="l" defTabSz="685800" rtl="0" eaLnBrk="1" latinLnBrk="0" hangingPunct="1">
        <a:spcBef>
          <a:spcPct val="15000"/>
        </a:spcBef>
        <a:buFont typeface="Arial" panose="020B0604020202020204" pitchFamily="34" charset="0"/>
        <a:buChar char="•"/>
        <a:defRPr sz="1500" kern="1200">
          <a:solidFill>
            <a:schemeClr val="tx1"/>
          </a:solidFill>
          <a:latin typeface="+mn-lt"/>
          <a:ea typeface="+mn-ea"/>
          <a:cs typeface="+mn-cs"/>
        </a:defRPr>
      </a:lvl7pPr>
      <a:lvl8pPr marL="2572385" indent="-171450" algn="l" defTabSz="685800" rtl="0" eaLnBrk="1" latinLnBrk="0" hangingPunct="1">
        <a:spcBef>
          <a:spcPct val="15000"/>
        </a:spcBef>
        <a:buFont typeface="Arial" panose="020B0604020202020204" pitchFamily="34" charset="0"/>
        <a:buChar char="•"/>
        <a:defRPr sz="1500" kern="1200">
          <a:solidFill>
            <a:schemeClr val="tx1"/>
          </a:solidFill>
          <a:latin typeface="+mn-lt"/>
          <a:ea typeface="+mn-ea"/>
          <a:cs typeface="+mn-cs"/>
        </a:defRPr>
      </a:lvl8pPr>
      <a:lvl9pPr marL="2915285" indent="-171450" algn="l" defTabSz="685800" rtl="0" eaLnBrk="1" latinLnBrk="0" hangingPunct="1">
        <a:spcBef>
          <a:spcPct val="15000"/>
        </a:spcBef>
        <a:buFont typeface="Arial" panose="020B0604020202020204" pitchFamily="34" charset="0"/>
        <a:buChar char="•"/>
        <a:defRPr sz="150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696969"/>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457200" y="206015"/>
            <a:ext cx="8229600" cy="857400"/>
          </a:xfrm>
          <a:prstGeom prst="rect">
            <a:avLst/>
          </a:prstGeom>
          <a:noFill/>
          <a:ln w="9525">
            <a:noFill/>
          </a:ln>
        </p:spPr>
        <p:txBody>
          <a:bodyPr vert="horz" lIns="91440" tIns="45720" rIns="91440" bIns="45720" anchor="ctr"/>
          <a:lstStyle/>
          <a:p>
            <a:pPr lvl="0"/>
            <a:r>
              <a:rPr lang="zh-CN" altLang="en-US"/>
              <a:t>单击此处编辑母版标题样式</a:t>
            </a:r>
            <a:endParaRPr lang="zh-CN" altLang="en-US"/>
          </a:p>
        </p:txBody>
      </p:sp>
      <p:sp>
        <p:nvSpPr>
          <p:cNvPr id="1027" name="文本占位符 2"/>
          <p:cNvSpPr>
            <a:spLocks noGrp="1"/>
          </p:cNvSpPr>
          <p:nvPr>
            <p:ph type="body"/>
          </p:nvPr>
        </p:nvSpPr>
        <p:spPr>
          <a:xfrm>
            <a:off x="457200" y="1200360"/>
            <a:ext cx="8229600" cy="3395066"/>
          </a:xfrm>
          <a:prstGeom prst="rect">
            <a:avLst/>
          </a:prstGeom>
          <a:noFill/>
          <a:ln w="9525">
            <a:noFill/>
          </a:ln>
        </p:spPr>
        <p:txBody>
          <a:bodyPr vert="horz" lIns="91440" tIns="45720" rIns="91440" bIns="45720" anchor="t"/>
          <a:lstStyle/>
          <a:p>
            <a:pPr lvl="0" indent="-34290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4" name="日期占位符 3"/>
          <p:cNvSpPr>
            <a:spLocks noGrp="1"/>
          </p:cNvSpPr>
          <p:nvPr>
            <p:ph type="dt" sz="half" idx="2"/>
          </p:nvPr>
        </p:nvSpPr>
        <p:spPr>
          <a:xfrm>
            <a:off x="457200" y="4768096"/>
            <a:ext cx="2133600" cy="273892"/>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auto"/>
            <a:fld id="{179BFCC8-9E28-4D3D-84D2-2E32D01C086A}"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3"/>
          </p:nvPr>
        </p:nvSpPr>
        <p:spPr>
          <a:xfrm>
            <a:off x="3124200" y="4768096"/>
            <a:ext cx="2895600" cy="273892"/>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auto"/>
            <a:endParaRPr lang="zh-CN" altLang="en-US" strike="noStrike" noProof="1"/>
          </a:p>
        </p:txBody>
      </p:sp>
      <p:sp>
        <p:nvSpPr>
          <p:cNvPr id="6" name="灯片编号占位符 5"/>
          <p:cNvSpPr>
            <a:spLocks noGrp="1"/>
          </p:cNvSpPr>
          <p:nvPr>
            <p:ph type="sldNum" sz="quarter" idx="4"/>
          </p:nvPr>
        </p:nvSpPr>
        <p:spPr>
          <a:xfrm>
            <a:off x="6553200" y="4768096"/>
            <a:ext cx="2133600" cy="273892"/>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auto"/>
            <a:fld id="{687BFF55-4A3A-48D3-8F6A-D64C8065BD14}" type="slidenum">
              <a:rPr lang="zh-CN" altLang="en-US" strike="noStrike" noProof="1" smtClean="0">
                <a:latin typeface="+mn-lt"/>
                <a:ea typeface="+mn-ea"/>
                <a:cs typeface="+mn-cs"/>
              </a:rPr>
            </a:fld>
            <a:endParaRPr lang="zh-CN" altLang="en-US" strike="noStrike" noProof="1"/>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p14:dur="500"/>
    </mc:Choice>
    <mc:Fallback>
      <p:transition/>
    </mc:Fallback>
  </mc:AlternateContent>
  <p:hf sldNum="0"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15000"/>
        </a:spcBef>
        <a:buFont typeface="Arial" panose="020B0604020202020204" pitchFamily="34" charset="0"/>
        <a:buChar char="•"/>
        <a:defRPr sz="2400" kern="1200">
          <a:solidFill>
            <a:schemeClr val="tx1"/>
          </a:solidFill>
          <a:latin typeface="+mn-lt"/>
          <a:ea typeface="+mn-ea"/>
          <a:cs typeface="+mn-cs"/>
        </a:defRPr>
      </a:lvl1pPr>
      <a:lvl2pPr marL="557530" indent="-214630" algn="l" defTabSz="685800" rtl="0" eaLnBrk="1" latinLnBrk="0" hangingPunct="1">
        <a:spcBef>
          <a:spcPct val="15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15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15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15000"/>
        </a:spcBef>
        <a:buFont typeface="Arial" panose="020B0604020202020204" pitchFamily="34" charset="0"/>
        <a:buChar char="»"/>
        <a:defRPr sz="1500" kern="1200">
          <a:solidFill>
            <a:schemeClr val="tx1"/>
          </a:solidFill>
          <a:latin typeface="+mn-lt"/>
          <a:ea typeface="+mn-ea"/>
          <a:cs typeface="+mn-cs"/>
        </a:defRPr>
      </a:lvl5pPr>
      <a:lvl6pPr marL="1886585" indent="-171450" algn="l" defTabSz="685800" rtl="0" eaLnBrk="1" latinLnBrk="0" hangingPunct="1">
        <a:spcBef>
          <a:spcPct val="15000"/>
        </a:spcBef>
        <a:buFont typeface="Arial" panose="020B0604020202020204" pitchFamily="34" charset="0"/>
        <a:buChar char="•"/>
        <a:defRPr sz="1500" kern="1200">
          <a:solidFill>
            <a:schemeClr val="tx1"/>
          </a:solidFill>
          <a:latin typeface="+mn-lt"/>
          <a:ea typeface="+mn-ea"/>
          <a:cs typeface="+mn-cs"/>
        </a:defRPr>
      </a:lvl6pPr>
      <a:lvl7pPr marL="2229485" indent="-171450" algn="l" defTabSz="685800" rtl="0" eaLnBrk="1" latinLnBrk="0" hangingPunct="1">
        <a:spcBef>
          <a:spcPct val="15000"/>
        </a:spcBef>
        <a:buFont typeface="Arial" panose="020B0604020202020204" pitchFamily="34" charset="0"/>
        <a:buChar char="•"/>
        <a:defRPr sz="1500" kern="1200">
          <a:solidFill>
            <a:schemeClr val="tx1"/>
          </a:solidFill>
          <a:latin typeface="+mn-lt"/>
          <a:ea typeface="+mn-ea"/>
          <a:cs typeface="+mn-cs"/>
        </a:defRPr>
      </a:lvl7pPr>
      <a:lvl8pPr marL="2572385" indent="-171450" algn="l" defTabSz="685800" rtl="0" eaLnBrk="1" latinLnBrk="0" hangingPunct="1">
        <a:spcBef>
          <a:spcPct val="15000"/>
        </a:spcBef>
        <a:buFont typeface="Arial" panose="020B0604020202020204" pitchFamily="34" charset="0"/>
        <a:buChar char="•"/>
        <a:defRPr sz="1500" kern="1200">
          <a:solidFill>
            <a:schemeClr val="tx1"/>
          </a:solidFill>
          <a:latin typeface="+mn-lt"/>
          <a:ea typeface="+mn-ea"/>
          <a:cs typeface="+mn-cs"/>
        </a:defRPr>
      </a:lvl8pPr>
      <a:lvl9pPr marL="2915285" indent="-171450" algn="l" defTabSz="685800" rtl="0" eaLnBrk="1" latinLnBrk="0" hangingPunct="1">
        <a:spcBef>
          <a:spcPct val="15000"/>
        </a:spcBef>
        <a:buFont typeface="Arial" panose="020B0604020202020204" pitchFamily="34" charset="0"/>
        <a:buChar char="•"/>
        <a:defRPr sz="150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1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635" y="0"/>
          <a:ext cx="9144635" cy="5152390"/>
        </p:xfrm>
        <a:graphic>
          <a:graphicData uri="http://schemas.openxmlformats.org/drawingml/2006/table">
            <a:tbl>
              <a:tblPr firstRow="1" bandRow="1">
                <a:tableStyleId>{5C22544A-7EE6-4342-B048-85BDC9FD1C3A}</a:tableStyleId>
              </a:tblPr>
              <a:tblGrid>
                <a:gridCol w="561340"/>
                <a:gridCol w="1270635"/>
                <a:gridCol w="1976755"/>
                <a:gridCol w="1275080"/>
                <a:gridCol w="1438910"/>
                <a:gridCol w="608965"/>
                <a:gridCol w="547370"/>
                <a:gridCol w="574675"/>
                <a:gridCol w="890905"/>
              </a:tblGrid>
              <a:tr h="501015">
                <a:tc gridSpan="9">
                  <a:txBody>
                    <a:bodyPr/>
                    <a:lstStyle/>
                    <a:p>
                      <a:pPr algn="ctr"/>
                      <a:r>
                        <a:rPr lang="en-US" altLang="zh-CN" sz="2700" b="0" baseline="0" dirty="0" smtClean="0">
                          <a:solidFill>
                            <a:srgbClr val="FF0000"/>
                          </a:solidFill>
                          <a:latin typeface="方正小标宋简体" panose="03000509000000000000" charset="-122"/>
                          <a:ea typeface="方正小标宋简体" panose="03000509000000000000" charset="-122"/>
                          <a:cs typeface="方正小标宋简体" panose="03000509000000000000" charset="-122"/>
                        </a:rPr>
                        <a:t>2025</a:t>
                      </a:r>
                      <a:r>
                        <a:rPr lang="zh-CN" altLang="en-US" sz="2700" b="0" baseline="0" dirty="0" smtClean="0">
                          <a:solidFill>
                            <a:srgbClr val="FF0000"/>
                          </a:solidFill>
                          <a:latin typeface="方正小标宋简体" panose="03000509000000000000" charset="-122"/>
                          <a:ea typeface="方正小标宋简体" panose="03000509000000000000" charset="-122"/>
                          <a:cs typeface="方正小标宋简体" panose="03000509000000000000" charset="-122"/>
                        </a:rPr>
                        <a:t>年国有建设用地使用权公开出让</a:t>
                      </a:r>
                      <a:endParaRPr lang="zh-CN" altLang="en-US" sz="2700" b="0" baseline="0" dirty="0">
                        <a:solidFill>
                          <a:srgbClr val="FF0000"/>
                        </a:solidFill>
                        <a:latin typeface="方正小标宋简体" panose="03000509000000000000" charset="-122"/>
                        <a:ea typeface="方正小标宋简体" panose="03000509000000000000" charset="-122"/>
                        <a:cs typeface="方正小标宋简体" panose="03000509000000000000"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286385">
                <a:tc gridSpan="9">
                  <a:txBody>
                    <a:bodyPr/>
                    <a:lstStyle/>
                    <a:p>
                      <a:r>
                        <a:rPr lang="zh-CN" altLang="en-US" sz="1350" b="1" i="0" baseline="0" dirty="0" smtClean="0">
                          <a:solidFill>
                            <a:schemeClr val="bg1"/>
                          </a:solidFill>
                          <a:latin typeface="仿宋" panose="02010609060101010101" charset="-122"/>
                          <a:ea typeface="仿宋" panose="02010609060101010101" charset="-122"/>
                          <a:cs typeface="仿宋" panose="02010609060101010101" charset="-122"/>
                        </a:rPr>
                        <a:t>报价截止时间</a:t>
                      </a:r>
                      <a:r>
                        <a:rPr lang="en-US" altLang="zh-CN" sz="1350" b="1" i="0" baseline="0" dirty="0" smtClean="0">
                          <a:solidFill>
                            <a:schemeClr val="bg1"/>
                          </a:solidFill>
                          <a:latin typeface="仿宋" panose="02010609060101010101" charset="-122"/>
                          <a:ea typeface="仿宋" panose="02010609060101010101" charset="-122"/>
                          <a:cs typeface="仿宋" panose="02010609060101010101" charset="-122"/>
                        </a:rPr>
                        <a:t>:2025-4-27                                                     </a:t>
                      </a:r>
                      <a:r>
                        <a:rPr lang="zh-CN" altLang="en-US" sz="1350" b="1" i="0" baseline="0" dirty="0" smtClean="0">
                          <a:solidFill>
                            <a:schemeClr val="bg1"/>
                          </a:solidFill>
                          <a:latin typeface="仿宋" panose="02010609060101010101" charset="-122"/>
                          <a:ea typeface="仿宋" panose="02010609060101010101" charset="-122"/>
                          <a:cs typeface="仿宋" panose="02010609060101010101" charset="-122"/>
                        </a:rPr>
                        <a:t>单位：万元、平方米</a:t>
                      </a:r>
                      <a:endParaRPr lang="zh-CN" altLang="en-US" sz="1350" b="1" i="0" baseline="0"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734060">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序号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宗地编号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宗地位置</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面积</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p>
                      <a:pPr algn="ctr">
                        <a:buNone/>
                      </a:pPr>
                      <a:endParaRPr lang="zh-CN" altLang="en-US" sz="1350" b="1" dirty="0" smtClean="0">
                        <a:solidFill>
                          <a:schemeClr val="bg1"/>
                        </a:solidFill>
                        <a:latin typeface="仿宋" panose="02010609060101010101" charset="-122"/>
                        <a:ea typeface="仿宋" panose="02010609060101010101" charset="-122"/>
                        <a:sym typeface="+mn-ea"/>
                      </a:endParaRPr>
                    </a:p>
                    <a:p>
                      <a:pPr algn="ctr">
                        <a:buNone/>
                      </a:pPr>
                      <a:r>
                        <a:rPr lang="zh-CN" altLang="en-US" sz="1350" b="1" dirty="0" smtClean="0">
                          <a:solidFill>
                            <a:schemeClr val="bg1"/>
                          </a:solidFill>
                          <a:latin typeface="仿宋" panose="02010609060101010101" charset="-122"/>
                          <a:ea typeface="仿宋" panose="02010609060101010101" charset="-122"/>
                          <a:sym typeface="+mn-ea"/>
                        </a:rPr>
                        <a:t>标准地控制指标</a:t>
                      </a:r>
                      <a:endParaRPr lang="zh-CN" altLang="en-US" sz="1350" b="1" i="0" baseline="0" dirty="0" smtClean="0">
                        <a:solidFill>
                          <a:schemeClr val="bg1"/>
                        </a:solidFill>
                        <a:latin typeface="仿宋" panose="02010609060101010101" charset="-122"/>
                        <a:ea typeface="仿宋" panose="02010609060101010101" charset="-122"/>
                      </a:endParaRPr>
                    </a:p>
                    <a:p>
                      <a:pPr algn="ctr">
                        <a:buNone/>
                      </a:pP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nchorCtr="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挂牌</a:t>
                      </a:r>
                      <a:endParaRPr lang="zh-CN" altLang="en-US" sz="1350" b="1" i="0" baseline="0" dirty="0" smtClean="0">
                        <a:solidFill>
                          <a:schemeClr val="bg1"/>
                        </a:solidFill>
                        <a:latin typeface="仿宋" panose="02010609060101010101" charset="-122"/>
                        <a:ea typeface="仿宋" panose="02010609060101010101" charset="-122"/>
                      </a:endParaRPr>
                    </a:p>
                    <a:p>
                      <a:pPr algn="ctr"/>
                      <a:r>
                        <a:rPr lang="zh-CN" altLang="en-US" sz="1350" b="1" i="0" baseline="0" dirty="0" smtClean="0">
                          <a:solidFill>
                            <a:schemeClr val="bg1"/>
                          </a:solidFill>
                          <a:latin typeface="仿宋" panose="02010609060101010101" charset="-122"/>
                          <a:ea typeface="仿宋" panose="02010609060101010101" charset="-122"/>
                        </a:rPr>
                        <a:t>起价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增价 增幅</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现时</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报价</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rPr>
                        <a:t>报价</a:t>
                      </a:r>
                      <a:endParaRPr lang="en-US" altLang="zh-CN" sz="1350" b="1" dirty="0" smtClean="0">
                        <a:solidFill>
                          <a:schemeClr val="bg1"/>
                        </a:solidFill>
                        <a:latin typeface="仿宋" panose="02010609060101010101" charset="-122"/>
                        <a:ea typeface="仿宋" panose="02010609060101010101" charset="-122"/>
                      </a:endParaRPr>
                    </a:p>
                    <a:p>
                      <a:pPr algn="ctr"/>
                      <a:r>
                        <a:rPr lang="zh-CN" altLang="en-US" sz="1350" b="1" dirty="0" smtClean="0">
                          <a:solidFill>
                            <a:schemeClr val="bg1"/>
                          </a:solidFill>
                          <a:latin typeface="仿宋" panose="02010609060101010101" charset="-122"/>
                          <a:ea typeface="仿宋" panose="02010609060101010101" charset="-122"/>
                        </a:rPr>
                        <a:t>单位</a:t>
                      </a:r>
                      <a:endParaRPr lang="zh-CN" altLang="en-US"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r>
              <a:tr h="3182620">
                <a:tc>
                  <a:txBody>
                    <a:bodyPr/>
                    <a:lstStyle/>
                    <a:p>
                      <a:pPr algn="ctr"/>
                      <a:r>
                        <a:rPr lang="en-US" altLang="zh-CN" sz="1350" b="1" dirty="0" smtClean="0">
                          <a:solidFill>
                            <a:schemeClr val="bg1"/>
                          </a:solidFill>
                          <a:latin typeface="仿宋" panose="02010609060101010101" charset="-122"/>
                          <a:ea typeface="仿宋" panose="02010609060101010101" charset="-122"/>
                        </a:rPr>
                        <a:t>1</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en-US" sz="1350" b="1" dirty="0" smtClean="0">
                          <a:solidFill>
                            <a:schemeClr val="bg1"/>
                          </a:solidFill>
                          <a:latin typeface="仿宋" panose="02010609060101010101" charset="-122"/>
                          <a:ea typeface="仿宋" panose="02010609060101010101" charset="-122"/>
                          <a:cs typeface="仿宋" panose="02010609060101010101" charset="-122"/>
                        </a:rPr>
                        <a:t>BJTC</a:t>
                      </a:r>
                      <a:r>
                        <a:rPr sz="1350" b="1" dirty="0" smtClean="0">
                          <a:solidFill>
                            <a:schemeClr val="bg1"/>
                          </a:solidFill>
                          <a:latin typeface="仿宋" panose="02010609060101010101" charset="-122"/>
                          <a:ea typeface="仿宋" panose="02010609060101010101" charset="-122"/>
                          <a:cs typeface="仿宋" panose="02010609060101010101" charset="-122"/>
                        </a:rPr>
                        <a:t>[202</a:t>
                      </a:r>
                      <a:r>
                        <a:rPr lang="en-US" sz="1350" b="1" dirty="0" smtClean="0">
                          <a:solidFill>
                            <a:schemeClr val="bg1"/>
                          </a:solidFill>
                          <a:latin typeface="仿宋" panose="02010609060101010101" charset="-122"/>
                          <a:ea typeface="仿宋" panose="02010609060101010101" charset="-122"/>
                          <a:cs typeface="仿宋" panose="02010609060101010101" charset="-122"/>
                        </a:rPr>
                        <a:t>5</a:t>
                      </a:r>
                      <a:r>
                        <a:rPr sz="1350" b="1" dirty="0" smtClean="0">
                          <a:solidFill>
                            <a:schemeClr val="bg1"/>
                          </a:solidFill>
                          <a:latin typeface="仿宋" panose="02010609060101010101" charset="-122"/>
                          <a:ea typeface="仿宋" panose="02010609060101010101" charset="-122"/>
                          <a:cs typeface="仿宋" panose="02010609060101010101" charset="-122"/>
                        </a:rPr>
                        <a:t>]</a:t>
                      </a:r>
                      <a:r>
                        <a:rPr lang="en-US" sz="1350" b="1" dirty="0" smtClean="0">
                          <a:solidFill>
                            <a:schemeClr val="bg1"/>
                          </a:solidFill>
                          <a:latin typeface="仿宋" panose="02010609060101010101" charset="-122"/>
                          <a:ea typeface="仿宋" panose="02010609060101010101" charset="-122"/>
                          <a:cs typeface="仿宋" panose="02010609060101010101" charset="-122"/>
                        </a:rPr>
                        <a:t>3</a:t>
                      </a:r>
                      <a:r>
                        <a:rPr sz="1350" b="1" dirty="0" smtClean="0">
                          <a:solidFill>
                            <a:schemeClr val="bg1"/>
                          </a:solidFill>
                          <a:latin typeface="仿宋" panose="02010609060101010101" charset="-122"/>
                          <a:ea typeface="仿宋" panose="02010609060101010101" charset="-122"/>
                          <a:cs typeface="仿宋" panose="02010609060101010101" charset="-122"/>
                        </a:rPr>
                        <a:t>号</a:t>
                      </a:r>
                      <a:endParaRPr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位于宝鸡市蟠龙新区蟠龙大道以南、西营片区储备用地地块二以西、规划路以北、西营路以东范围内</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sz="1350" b="1" dirty="0" smtClean="0">
                          <a:solidFill>
                            <a:schemeClr val="bg1"/>
                          </a:solidFill>
                          <a:latin typeface="仿宋" panose="02010609060101010101" charset="-122"/>
                          <a:ea typeface="仿宋" panose="02010609060101010101" charset="-122"/>
                          <a:cs typeface="仿宋" panose="02010609060101010101" charset="-122"/>
                          <a:sym typeface="+mn-ea"/>
                        </a:rPr>
                        <a:t>用途：</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工业</a:t>
                      </a:r>
                      <a:r>
                        <a:rPr lang="zh-CN" sz="1350" b="1"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zh-CN" sz="1350" b="1" dirty="0" smtClean="0">
                          <a:solidFill>
                            <a:schemeClr val="bg1"/>
                          </a:solidFill>
                          <a:latin typeface="仿宋" panose="02010609060101010101" charset="-122"/>
                          <a:ea typeface="仿宋" panose="02010609060101010101" charset="-122"/>
                          <a:cs typeface="仿宋" panose="02010609060101010101" charset="-122"/>
                          <a:sym typeface="+mn-ea"/>
                        </a:rPr>
                        <a:t>出让年限：</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50</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年</a:t>
                      </a:r>
                      <a:r>
                        <a:rPr lang="zh-CN" sz="1350" b="1"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开发建设要求：</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容积率：不小于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1.0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；建筑密度：不小于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40%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；绿地率：不大于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15%</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；其他执行宝鸡市蟠龙新区开发建设管理委员会自然资源和规划局提出的规划设计条件。                                                                                                                                             </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规划用地面积</a:t>
                      </a:r>
                      <a:r>
                        <a:rPr lang="en-US" altLang="zh-CN" sz="1350" b="1" dirty="0" smtClean="0">
                          <a:solidFill>
                            <a:schemeClr val="bg1"/>
                          </a:solidFill>
                          <a:latin typeface="宋体" panose="02010600030101010101" pitchFamily="2" charset="-122"/>
                          <a:ea typeface="宋体" panose="02010600030101010101" pitchFamily="2" charset="-122"/>
                          <a:cs typeface="仿宋" panose="02010609060101010101" charset="-122"/>
                          <a:sym typeface="+mn-ea"/>
                        </a:rPr>
                        <a:t>50423.33</a:t>
                      </a:r>
                      <a:r>
                        <a:rPr altLang="zh-CN" sz="1350" b="1" dirty="0" smtClean="0">
                          <a:solidFill>
                            <a:schemeClr val="bg1"/>
                          </a:solidFill>
                          <a:latin typeface="宋体" panose="02010600030101010101" pitchFamily="2" charset="-122"/>
                          <a:ea typeface="宋体" panose="02010600030101010101" pitchFamily="2"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（合</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75.635</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亩），其中建设用地</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61.145</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亩，代征城市道路用地</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13.63</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亩，代征城市绿地</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0.86</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a:t>
                      </a:r>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endParaRPr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p>
                      <a:pPr algn="ctr">
                        <a:buNone/>
                      </a:pP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控制性指标：用地定额参照执行《陕西省建设用地定额标准（</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2015</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版）》、容积率</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≥1.0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、固定资产强度</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≥300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万元</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亩、亩均税收</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≥20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万元</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亩、亩均产值</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≥150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万元</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nchorCtr="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dirty="0" smtClean="0">
                          <a:solidFill>
                            <a:schemeClr val="bg1"/>
                          </a:solidFill>
                          <a:latin typeface="仿宋" panose="02010609060101010101" charset="-122"/>
                          <a:ea typeface="仿宋" panose="02010609060101010101" charset="-122"/>
                        </a:rPr>
                        <a:t>1890</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dirty="0" smtClean="0">
                          <a:solidFill>
                            <a:schemeClr val="bg1"/>
                          </a:solidFill>
                          <a:latin typeface="仿宋" panose="02010609060101010101" charset="-122"/>
                          <a:ea typeface="仿宋" panose="02010609060101010101" charset="-122"/>
                        </a:rPr>
                        <a:t>38</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1928</a:t>
                      </a:r>
                      <a:endPar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宝鸡市蟠龙产业发展集团有限公司</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r>
              <a:tr h="448310">
                <a:tc gridSpan="9">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350" b="1" kern="1200" dirty="0" smtClean="0">
                          <a:solidFill>
                            <a:schemeClr val="bg1"/>
                          </a:solidFill>
                          <a:latin typeface="仿宋" panose="02010609060101010101" charset="-122"/>
                          <a:ea typeface="仿宋" panose="02010609060101010101" charset="-122"/>
                          <a:cs typeface="+mn-cs"/>
                        </a:rPr>
                        <a:t>宝鸡市自然资源和规划局  宝鸡市公共资源交易中心             </a:t>
                      </a:r>
                      <a:endParaRPr lang="zh-CN" altLang="en-US" sz="1350" b="1" kern="1200" dirty="0" smtClean="0">
                        <a:solidFill>
                          <a:schemeClr val="bg1"/>
                        </a:solidFill>
                        <a:latin typeface="仿宋" panose="02010609060101010101" charset="-122"/>
                        <a:ea typeface="仿宋" panose="02010609060101010101" charset="-122"/>
                        <a:cs typeface="+mn-cs"/>
                      </a:endParaRPr>
                    </a:p>
                  </a:txBody>
                  <a:tcPr marL="68591" marR="68591" marT="34295" marB="34295">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635" y="0"/>
          <a:ext cx="9144635" cy="5139055"/>
        </p:xfrm>
        <a:graphic>
          <a:graphicData uri="http://schemas.openxmlformats.org/drawingml/2006/table">
            <a:tbl>
              <a:tblPr firstRow="1" bandRow="1">
                <a:tableStyleId>{5C22544A-7EE6-4342-B048-85BDC9FD1C3A}</a:tableStyleId>
              </a:tblPr>
              <a:tblGrid>
                <a:gridCol w="603885"/>
                <a:gridCol w="1465580"/>
                <a:gridCol w="2421890"/>
                <a:gridCol w="1479550"/>
                <a:gridCol w="774700"/>
                <a:gridCol w="690880"/>
                <a:gridCol w="749935"/>
                <a:gridCol w="958215"/>
              </a:tblGrid>
              <a:tr h="504190">
                <a:tc gridSpan="8">
                  <a:txBody>
                    <a:bodyPr/>
                    <a:lstStyle/>
                    <a:p>
                      <a:pPr algn="ctr"/>
                      <a:r>
                        <a:rPr lang="en-US" altLang="zh-CN" sz="2700" b="0" dirty="0" smtClean="0">
                          <a:solidFill>
                            <a:srgbClr val="FF0000"/>
                          </a:solidFill>
                          <a:latin typeface="方正小标宋简体" panose="03000509000000000000" charset="-122"/>
                          <a:ea typeface="方正小标宋简体" panose="03000509000000000000" charset="-122"/>
                          <a:cs typeface="方正小标宋简体" panose="03000509000000000000" charset="-122"/>
                          <a:sym typeface="+mn-ea"/>
                        </a:rPr>
                        <a:t>2025</a:t>
                      </a:r>
                      <a:r>
                        <a:rPr lang="zh-CN" altLang="en-US" sz="2700" b="0" baseline="0" dirty="0" smtClean="0">
                          <a:solidFill>
                            <a:srgbClr val="FF0000"/>
                          </a:solidFill>
                          <a:latin typeface="方正小标宋简体" panose="03000509000000000000" charset="-122"/>
                          <a:ea typeface="方正小标宋简体" panose="03000509000000000000" charset="-122"/>
                          <a:cs typeface="方正小标宋简体" panose="03000509000000000000" charset="-122"/>
                        </a:rPr>
                        <a:t>年国有建设用地使用权公开出让</a:t>
                      </a:r>
                      <a:endParaRPr lang="zh-CN" altLang="en-US" sz="2700" b="0" baseline="0" dirty="0">
                        <a:solidFill>
                          <a:srgbClr val="FF0000"/>
                        </a:solidFill>
                        <a:latin typeface="方正小标宋简体" panose="03000509000000000000" charset="-122"/>
                        <a:ea typeface="方正小标宋简体" panose="03000509000000000000" charset="-122"/>
                        <a:cs typeface="方正小标宋简体" panose="03000509000000000000"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288290">
                <a:tc gridSpan="8">
                  <a:txBody>
                    <a:bodyPr/>
                    <a:lstStyle/>
                    <a:p>
                      <a:r>
                        <a:rPr lang="zh-CN" altLang="en-US" sz="1350" b="1" i="0" baseline="0" dirty="0" smtClean="0">
                          <a:solidFill>
                            <a:schemeClr val="bg1"/>
                          </a:solidFill>
                          <a:latin typeface="仿宋" panose="02010609060101010101" charset="-122"/>
                          <a:ea typeface="仿宋" panose="02010609060101010101" charset="-122"/>
                          <a:cs typeface="仿宋" panose="02010609060101010101" charset="-122"/>
                        </a:rPr>
                        <a:t>报价截止时间</a:t>
                      </a:r>
                      <a:r>
                        <a:rPr lang="en-US" altLang="zh-CN" sz="1350" b="1" i="0" baseline="0" dirty="0" smtClean="0">
                          <a:solidFill>
                            <a:schemeClr val="bg1"/>
                          </a:solidFill>
                          <a:latin typeface="仿宋" panose="02010609060101010101" charset="-122"/>
                          <a:ea typeface="仿宋" panose="02010609060101010101" charset="-122"/>
                          <a:cs typeface="仿宋" panose="02010609060101010101" charset="-122"/>
                        </a:rPr>
                        <a:t>:</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2025-4-27                                                     </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单位：万元、平方米</a:t>
                      </a:r>
                      <a:endParaRPr lang="zh-CN" altLang="en-US" sz="1350" b="1" i="0" baseline="0"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730885">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序号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宗地编号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宗地位置</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面积</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挂牌</a:t>
                      </a:r>
                      <a:endParaRPr lang="zh-CN" altLang="en-US" sz="1350" b="1" i="0" baseline="0" dirty="0" smtClean="0">
                        <a:solidFill>
                          <a:schemeClr val="bg1"/>
                        </a:solidFill>
                        <a:latin typeface="仿宋" panose="02010609060101010101" charset="-122"/>
                        <a:ea typeface="仿宋" panose="02010609060101010101" charset="-122"/>
                      </a:endParaRPr>
                    </a:p>
                    <a:p>
                      <a:pPr algn="ctr"/>
                      <a:r>
                        <a:rPr lang="zh-CN" altLang="en-US" sz="1350" b="1" i="0" baseline="0" dirty="0" smtClean="0">
                          <a:solidFill>
                            <a:schemeClr val="bg1"/>
                          </a:solidFill>
                          <a:latin typeface="仿宋" panose="02010609060101010101" charset="-122"/>
                          <a:ea typeface="仿宋" panose="02010609060101010101" charset="-122"/>
                        </a:rPr>
                        <a:t>起价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增价 增幅</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现时</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报价</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rPr>
                        <a:t>报价</a:t>
                      </a:r>
                      <a:endParaRPr lang="en-US" altLang="zh-CN" sz="1350" b="1" dirty="0" smtClean="0">
                        <a:solidFill>
                          <a:schemeClr val="bg1"/>
                        </a:solidFill>
                        <a:latin typeface="仿宋" panose="02010609060101010101" charset="-122"/>
                        <a:ea typeface="仿宋" panose="02010609060101010101" charset="-122"/>
                      </a:endParaRPr>
                    </a:p>
                    <a:p>
                      <a:pPr algn="ctr"/>
                      <a:r>
                        <a:rPr lang="zh-CN" altLang="en-US" sz="1350" b="1" dirty="0" smtClean="0">
                          <a:solidFill>
                            <a:schemeClr val="bg1"/>
                          </a:solidFill>
                          <a:latin typeface="仿宋" panose="02010609060101010101" charset="-122"/>
                          <a:ea typeface="仿宋" panose="02010609060101010101" charset="-122"/>
                        </a:rPr>
                        <a:t>单位</a:t>
                      </a:r>
                      <a:endParaRPr lang="zh-CN" altLang="en-US"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r>
              <a:tr h="3168650">
                <a:tc>
                  <a:txBody>
                    <a:bodyPr/>
                    <a:lstStyle/>
                    <a:p>
                      <a:pPr algn="ctr"/>
                      <a:r>
                        <a:rPr lang="en-US" altLang="zh-CN" sz="1350" b="1" dirty="0" smtClean="0">
                          <a:solidFill>
                            <a:schemeClr val="bg1"/>
                          </a:solidFill>
                          <a:latin typeface="仿宋" panose="02010609060101010101" charset="-122"/>
                          <a:ea typeface="仿宋" panose="02010609060101010101" charset="-122"/>
                        </a:rPr>
                        <a:t>10</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en-US" sz="1350" b="1" dirty="0" smtClean="0">
                          <a:solidFill>
                            <a:schemeClr val="bg1"/>
                          </a:solidFill>
                          <a:latin typeface="仿宋" panose="02010609060101010101" charset="-122"/>
                          <a:ea typeface="仿宋" panose="02010609060101010101" charset="-122"/>
                          <a:cs typeface="仿宋" panose="02010609060101010101" charset="-122"/>
                          <a:sym typeface="+mn-ea"/>
                        </a:rPr>
                        <a:t>BJTC</a:t>
                      </a:r>
                      <a:r>
                        <a:rPr sz="1350" b="1" dirty="0" smtClean="0">
                          <a:solidFill>
                            <a:schemeClr val="bg1"/>
                          </a:solidFill>
                          <a:latin typeface="仿宋" panose="02010609060101010101" charset="-122"/>
                          <a:ea typeface="仿宋" panose="02010609060101010101" charset="-122"/>
                          <a:cs typeface="仿宋" panose="02010609060101010101" charset="-122"/>
                          <a:sym typeface="+mn-ea"/>
                        </a:rPr>
                        <a:t>[202</a:t>
                      </a:r>
                      <a:r>
                        <a:rPr lang="en-US" sz="1350" b="1" dirty="0" smtClean="0">
                          <a:solidFill>
                            <a:schemeClr val="bg1"/>
                          </a:solidFill>
                          <a:latin typeface="仿宋" panose="02010609060101010101" charset="-122"/>
                          <a:ea typeface="仿宋" panose="02010609060101010101" charset="-122"/>
                          <a:cs typeface="仿宋" panose="02010609060101010101" charset="-122"/>
                          <a:sym typeface="+mn-ea"/>
                        </a:rPr>
                        <a:t>5</a:t>
                      </a:r>
                      <a:r>
                        <a:rPr sz="1350" b="1" dirty="0" smtClean="0">
                          <a:solidFill>
                            <a:schemeClr val="bg1"/>
                          </a:solidFill>
                          <a:latin typeface="仿宋" panose="02010609060101010101" charset="-122"/>
                          <a:ea typeface="仿宋" panose="02010609060101010101" charset="-122"/>
                          <a:cs typeface="仿宋" panose="02010609060101010101" charset="-122"/>
                          <a:sym typeface="+mn-ea"/>
                        </a:rPr>
                        <a:t>]</a:t>
                      </a:r>
                      <a:r>
                        <a:rPr lang="en-US" sz="1350" b="1" dirty="0" smtClean="0">
                          <a:solidFill>
                            <a:schemeClr val="bg1"/>
                          </a:solidFill>
                          <a:latin typeface="仿宋" panose="02010609060101010101" charset="-122"/>
                          <a:ea typeface="仿宋" panose="02010609060101010101" charset="-122"/>
                          <a:cs typeface="仿宋" panose="02010609060101010101" charset="-122"/>
                          <a:sym typeface="+mn-ea"/>
                        </a:rPr>
                        <a:t>1</a:t>
                      </a:r>
                      <a:r>
                        <a:rPr lang="en-US" sz="1350" b="1" dirty="0" smtClean="0">
                          <a:solidFill>
                            <a:schemeClr val="bg1"/>
                          </a:solidFill>
                          <a:latin typeface="仿宋" panose="02010609060101010101" charset="-122"/>
                          <a:ea typeface="仿宋" panose="02010609060101010101" charset="-122"/>
                          <a:cs typeface="仿宋" panose="02010609060101010101" charset="-122"/>
                        </a:rPr>
                        <a:t>2</a:t>
                      </a:r>
                      <a:r>
                        <a:rPr sz="1350" b="1" dirty="0" smtClean="0">
                          <a:solidFill>
                            <a:schemeClr val="bg1"/>
                          </a:solidFill>
                          <a:latin typeface="仿宋" panose="02010609060101010101" charset="-122"/>
                          <a:ea typeface="仿宋" panose="02010609060101010101" charset="-122"/>
                          <a:cs typeface="仿宋" panose="02010609060101010101" charset="-122"/>
                        </a:rPr>
                        <a:t>号</a:t>
                      </a:r>
                      <a:endParaRPr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位于宝鸡市陈仓区新城中路、新城二路以东，千渭尚品一期、和平路以南，陈仓中路以西，陈仓大道、宝啤路以北范围内</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用途：</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住宅</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出让年限：</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70</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年</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开发建设要求：容积率：不大于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2.9</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；建筑密度：不大于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20%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p>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绿地率：不小于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25%</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；其他执行宝鸡市自然资源和规划局提出的规划设计条件</a:t>
                      </a:r>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                                                                                                                                             </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规划用地面积</a:t>
                      </a:r>
                      <a:r>
                        <a:rPr 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19008</a:t>
                      </a:r>
                      <a:r>
                        <a:rPr altLang="zh-CN" sz="1350" b="1" dirty="0" smtClean="0">
                          <a:solidFill>
                            <a:schemeClr val="bg1"/>
                          </a:solidFill>
                          <a:latin typeface="宋体" panose="02010600030101010101" pitchFamily="2" charset="-122"/>
                          <a:ea typeface="宋体" panose="02010600030101010101" pitchFamily="2" charset="-122"/>
                          <a:cs typeface="仿宋" panose="02010609060101010101" charset="-122"/>
                          <a:sym typeface="+mn-ea"/>
                        </a:rPr>
                        <a:t>㎡</a:t>
                      </a:r>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（合</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28.512</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亩），其中建设用地</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16.372</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亩，代征城市道路用地</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7.172</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亩，代征城市绿地</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4.968</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a:t>
                      </a:r>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endParaRPr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dirty="0" smtClean="0">
                          <a:solidFill>
                            <a:schemeClr val="bg1"/>
                          </a:solidFill>
                          <a:latin typeface="仿宋" panose="02010609060101010101" charset="-122"/>
                          <a:ea typeface="仿宋" panose="02010609060101010101" charset="-122"/>
                        </a:rPr>
                        <a:t>2710</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dirty="0" smtClean="0">
                          <a:solidFill>
                            <a:schemeClr val="bg1"/>
                          </a:solidFill>
                          <a:latin typeface="仿宋" panose="02010609060101010101" charset="-122"/>
                          <a:ea typeface="仿宋" panose="02010609060101010101" charset="-122"/>
                        </a:rPr>
                        <a:t>136</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2846</a:t>
                      </a:r>
                      <a:endPar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lnSpc>
                          <a:spcPct val="100000"/>
                        </a:lnSpc>
                      </a:pP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宝鸡市育才房地产开发有限公司</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r>
              <a:tr h="447040">
                <a:tc gridSpan="8">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350" b="1" kern="1200" dirty="0" smtClean="0">
                          <a:solidFill>
                            <a:schemeClr val="bg1"/>
                          </a:solidFill>
                          <a:latin typeface="仿宋" panose="02010609060101010101" charset="-122"/>
                          <a:ea typeface="仿宋" panose="02010609060101010101" charset="-122"/>
                          <a:cs typeface="+mn-cs"/>
                        </a:rPr>
                        <a:t>宝鸡市自然资源和规划局  宝鸡市公共资源交易中心             </a:t>
                      </a:r>
                      <a:endParaRPr lang="zh-CN" altLang="en-US" sz="1350" b="1" kern="1200" dirty="0" smtClean="0">
                        <a:solidFill>
                          <a:schemeClr val="bg1"/>
                        </a:solidFill>
                        <a:latin typeface="仿宋" panose="02010609060101010101" charset="-122"/>
                        <a:ea typeface="仿宋" panose="02010609060101010101" charset="-122"/>
                        <a:cs typeface="+mn-cs"/>
                      </a:endParaRPr>
                    </a:p>
                  </a:txBody>
                  <a:tcPr marL="68591" marR="68591" marT="34295" marB="34295">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635" y="0"/>
          <a:ext cx="9144635" cy="5143500"/>
        </p:xfrm>
        <a:graphic>
          <a:graphicData uri="http://schemas.openxmlformats.org/drawingml/2006/table">
            <a:tbl>
              <a:tblPr firstRow="1" bandRow="1">
                <a:tableStyleId>{5C22544A-7EE6-4342-B048-85BDC9FD1C3A}</a:tableStyleId>
              </a:tblPr>
              <a:tblGrid>
                <a:gridCol w="561394"/>
                <a:gridCol w="1273810"/>
                <a:gridCol w="2051685"/>
                <a:gridCol w="1162050"/>
                <a:gridCol w="1412240"/>
                <a:gridCol w="582930"/>
                <a:gridCol w="564826"/>
                <a:gridCol w="644908"/>
                <a:gridCol w="890792"/>
              </a:tblGrid>
              <a:tr h="499745">
                <a:tc gridSpan="9">
                  <a:txBody>
                    <a:bodyPr/>
                    <a:lstStyle/>
                    <a:p>
                      <a:pPr algn="ctr"/>
                      <a:r>
                        <a:rPr lang="en-US" altLang="zh-CN" sz="2700" b="0" dirty="0" smtClean="0">
                          <a:solidFill>
                            <a:srgbClr val="FF0000"/>
                          </a:solidFill>
                          <a:latin typeface="方正小标宋简体" panose="03000509000000000000" charset="-122"/>
                          <a:ea typeface="方正小标宋简体" panose="03000509000000000000" charset="-122"/>
                          <a:cs typeface="方正小标宋简体" panose="03000509000000000000" charset="-122"/>
                          <a:sym typeface="+mn-ea"/>
                        </a:rPr>
                        <a:t>2025</a:t>
                      </a:r>
                      <a:r>
                        <a:rPr lang="zh-CN" altLang="en-US" sz="2700" b="0" baseline="0" dirty="0" smtClean="0">
                          <a:solidFill>
                            <a:srgbClr val="FF0000"/>
                          </a:solidFill>
                          <a:latin typeface="方正小标宋简体" panose="03000509000000000000" charset="-122"/>
                          <a:ea typeface="方正小标宋简体" panose="03000509000000000000" charset="-122"/>
                          <a:cs typeface="方正小标宋简体" panose="03000509000000000000" charset="-122"/>
                        </a:rPr>
                        <a:t>年国有建设用地使用权公开出让</a:t>
                      </a:r>
                      <a:endParaRPr lang="zh-CN" altLang="en-US" sz="2700" b="0" baseline="0" dirty="0">
                        <a:solidFill>
                          <a:srgbClr val="FF0000"/>
                        </a:solidFill>
                        <a:latin typeface="方正小标宋简体" panose="03000509000000000000" charset="-122"/>
                        <a:ea typeface="方正小标宋简体" panose="03000509000000000000" charset="-122"/>
                        <a:cs typeface="方正小标宋简体" panose="03000509000000000000"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286385">
                <a:tc gridSpan="9">
                  <a:txBody>
                    <a:bodyPr/>
                    <a:lstStyle/>
                    <a:p>
                      <a:r>
                        <a:rPr lang="zh-CN" altLang="en-US" sz="1350" b="1" i="0" baseline="0" dirty="0" smtClean="0">
                          <a:solidFill>
                            <a:schemeClr val="bg1"/>
                          </a:solidFill>
                          <a:latin typeface="仿宋" panose="02010609060101010101" charset="-122"/>
                          <a:ea typeface="仿宋" panose="02010609060101010101" charset="-122"/>
                          <a:cs typeface="仿宋" panose="02010609060101010101" charset="-122"/>
                        </a:rPr>
                        <a:t>报价截止时间</a:t>
                      </a:r>
                      <a:r>
                        <a:rPr lang="en-US" altLang="zh-CN" sz="1350" b="1" i="0" baseline="0" dirty="0" smtClean="0">
                          <a:solidFill>
                            <a:schemeClr val="bg1"/>
                          </a:solidFill>
                          <a:latin typeface="仿宋" panose="02010609060101010101" charset="-122"/>
                          <a:ea typeface="仿宋" panose="02010609060101010101" charset="-122"/>
                          <a:cs typeface="仿宋" panose="02010609060101010101" charset="-122"/>
                        </a:rPr>
                        <a:t>:</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2025-4-27                                                     </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单位：万元、平方米</a:t>
                      </a:r>
                      <a:endParaRPr lang="zh-CN" altLang="en-US" sz="1350" b="1" i="0" baseline="0"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732790">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序号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宗地编号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宗地位置</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面积</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p>
                      <a:pPr algn="ctr">
                        <a:buNone/>
                      </a:pPr>
                      <a:endParaRPr lang="zh-CN" altLang="en-US" sz="1350" b="1" dirty="0" smtClean="0">
                        <a:solidFill>
                          <a:schemeClr val="bg1"/>
                        </a:solidFill>
                        <a:latin typeface="仿宋" panose="02010609060101010101" charset="-122"/>
                        <a:ea typeface="仿宋" panose="02010609060101010101" charset="-122"/>
                        <a:sym typeface="+mn-ea"/>
                      </a:endParaRPr>
                    </a:p>
                    <a:p>
                      <a:pPr algn="ctr">
                        <a:buNone/>
                      </a:pPr>
                      <a:r>
                        <a:rPr lang="zh-CN" altLang="en-US" sz="1350" b="1" dirty="0" smtClean="0">
                          <a:solidFill>
                            <a:schemeClr val="bg1"/>
                          </a:solidFill>
                          <a:latin typeface="仿宋" panose="02010609060101010101" charset="-122"/>
                          <a:ea typeface="仿宋" panose="02010609060101010101" charset="-122"/>
                          <a:sym typeface="+mn-ea"/>
                        </a:rPr>
                        <a:t>标准地控制指标</a:t>
                      </a:r>
                      <a:endParaRPr lang="zh-CN" altLang="en-US" sz="1350" b="1" i="0" baseline="0" dirty="0" smtClean="0">
                        <a:solidFill>
                          <a:schemeClr val="bg1"/>
                        </a:solidFill>
                        <a:latin typeface="仿宋" panose="02010609060101010101" charset="-122"/>
                        <a:ea typeface="仿宋" panose="02010609060101010101" charset="-122"/>
                      </a:endParaRPr>
                    </a:p>
                    <a:p>
                      <a:pPr algn="ctr">
                        <a:buNone/>
                      </a:pP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nchorCtr="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挂牌</a:t>
                      </a:r>
                      <a:endParaRPr lang="zh-CN" altLang="en-US" sz="1350" b="1" i="0" baseline="0" dirty="0" smtClean="0">
                        <a:solidFill>
                          <a:schemeClr val="bg1"/>
                        </a:solidFill>
                        <a:latin typeface="仿宋" panose="02010609060101010101" charset="-122"/>
                        <a:ea typeface="仿宋" panose="02010609060101010101" charset="-122"/>
                      </a:endParaRPr>
                    </a:p>
                    <a:p>
                      <a:pPr algn="ctr"/>
                      <a:r>
                        <a:rPr lang="zh-CN" altLang="en-US" sz="1350" b="1" i="0" baseline="0" dirty="0" smtClean="0">
                          <a:solidFill>
                            <a:schemeClr val="bg1"/>
                          </a:solidFill>
                          <a:latin typeface="仿宋" panose="02010609060101010101" charset="-122"/>
                          <a:ea typeface="仿宋" panose="02010609060101010101" charset="-122"/>
                        </a:rPr>
                        <a:t>起价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增价 增幅</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现时</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报价</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rPr>
                        <a:t>报价</a:t>
                      </a:r>
                      <a:endParaRPr lang="en-US" altLang="zh-CN" sz="1350" b="1" dirty="0" smtClean="0">
                        <a:solidFill>
                          <a:schemeClr val="bg1"/>
                        </a:solidFill>
                        <a:latin typeface="仿宋" panose="02010609060101010101" charset="-122"/>
                        <a:ea typeface="仿宋" panose="02010609060101010101" charset="-122"/>
                      </a:endParaRPr>
                    </a:p>
                    <a:p>
                      <a:pPr algn="ctr"/>
                      <a:r>
                        <a:rPr lang="zh-CN" altLang="en-US" sz="1350" b="1" dirty="0" smtClean="0">
                          <a:solidFill>
                            <a:schemeClr val="bg1"/>
                          </a:solidFill>
                          <a:latin typeface="仿宋" panose="02010609060101010101" charset="-122"/>
                          <a:ea typeface="仿宋" panose="02010609060101010101" charset="-122"/>
                        </a:rPr>
                        <a:t>单位</a:t>
                      </a:r>
                      <a:endParaRPr lang="zh-CN" altLang="en-US"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r>
              <a:tr h="3176905">
                <a:tc>
                  <a:txBody>
                    <a:bodyPr/>
                    <a:lstStyle/>
                    <a:p>
                      <a:pPr algn="ctr"/>
                      <a:r>
                        <a:rPr lang="en-US" altLang="zh-CN" sz="1350" b="1" dirty="0" smtClean="0">
                          <a:solidFill>
                            <a:schemeClr val="bg1"/>
                          </a:solidFill>
                          <a:latin typeface="仿宋" panose="02010609060101010101" charset="-122"/>
                          <a:ea typeface="仿宋" panose="02010609060101010101" charset="-122"/>
                        </a:rPr>
                        <a:t>2</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en-US" sz="1350" b="1" dirty="0" smtClean="0">
                          <a:solidFill>
                            <a:schemeClr val="bg1"/>
                          </a:solidFill>
                          <a:latin typeface="仿宋" panose="02010609060101010101" charset="-122"/>
                          <a:ea typeface="仿宋" panose="02010609060101010101" charset="-122"/>
                          <a:cs typeface="仿宋" panose="02010609060101010101" charset="-122"/>
                          <a:sym typeface="+mn-ea"/>
                        </a:rPr>
                        <a:t>BJTC</a:t>
                      </a:r>
                      <a:r>
                        <a:rPr sz="1350" b="1" dirty="0" smtClean="0">
                          <a:solidFill>
                            <a:schemeClr val="bg1"/>
                          </a:solidFill>
                          <a:latin typeface="仿宋" panose="02010609060101010101" charset="-122"/>
                          <a:ea typeface="仿宋" panose="02010609060101010101" charset="-122"/>
                          <a:cs typeface="仿宋" panose="02010609060101010101" charset="-122"/>
                          <a:sym typeface="+mn-ea"/>
                        </a:rPr>
                        <a:t>[202</a:t>
                      </a:r>
                      <a:r>
                        <a:rPr lang="en-US" sz="1350" b="1" dirty="0" smtClean="0">
                          <a:solidFill>
                            <a:schemeClr val="bg1"/>
                          </a:solidFill>
                          <a:latin typeface="仿宋" panose="02010609060101010101" charset="-122"/>
                          <a:ea typeface="仿宋" panose="02010609060101010101" charset="-122"/>
                          <a:cs typeface="仿宋" panose="02010609060101010101" charset="-122"/>
                          <a:sym typeface="+mn-ea"/>
                        </a:rPr>
                        <a:t>5</a:t>
                      </a:r>
                      <a:r>
                        <a:rPr sz="1350" b="1" dirty="0" smtClean="0">
                          <a:solidFill>
                            <a:schemeClr val="bg1"/>
                          </a:solidFill>
                          <a:latin typeface="仿宋" panose="02010609060101010101" charset="-122"/>
                          <a:ea typeface="仿宋" panose="02010609060101010101" charset="-122"/>
                          <a:cs typeface="仿宋" panose="02010609060101010101" charset="-122"/>
                          <a:sym typeface="+mn-ea"/>
                        </a:rPr>
                        <a:t>]</a:t>
                      </a:r>
                      <a:r>
                        <a:rPr lang="en-US" sz="1350" b="1" dirty="0" smtClean="0">
                          <a:solidFill>
                            <a:schemeClr val="bg1"/>
                          </a:solidFill>
                          <a:latin typeface="仿宋" panose="02010609060101010101" charset="-122"/>
                          <a:ea typeface="仿宋" panose="02010609060101010101" charset="-122"/>
                          <a:cs typeface="仿宋" panose="02010609060101010101" charset="-122"/>
                        </a:rPr>
                        <a:t>4</a:t>
                      </a:r>
                      <a:r>
                        <a:rPr sz="1350" b="1" dirty="0" smtClean="0">
                          <a:solidFill>
                            <a:schemeClr val="bg1"/>
                          </a:solidFill>
                          <a:latin typeface="仿宋" panose="02010609060101010101" charset="-122"/>
                          <a:ea typeface="仿宋" panose="02010609060101010101" charset="-122"/>
                          <a:cs typeface="仿宋" panose="02010609060101010101" charset="-122"/>
                        </a:rPr>
                        <a:t>号</a:t>
                      </a:r>
                      <a:endParaRPr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位于宝鸡市蟠龙新区蟠龙大道以南、西营片区储备用地地块一以东、规划路以北、西营片区储备用地地块三以西范围内</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 用途：</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工业</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出让年限：</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5</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年</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开发建设要求：</a:t>
                      </a:r>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容积率：不小于1.0；建筑密度：不小于40%；绿地率：不大于15%；其他执行宝鸡市蟠龙新区开发建设管理委员会自然资源和规划局提出的规划设计条件。</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                                                                                                                                          </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规划用地面积</a:t>
                      </a:r>
                      <a:r>
                        <a:rPr lang="en-US" altLang="zh-CN" sz="1350" b="1" dirty="0" smtClean="0">
                          <a:solidFill>
                            <a:schemeClr val="bg1"/>
                          </a:solidFill>
                          <a:latin typeface="宋体" panose="02010600030101010101" pitchFamily="2" charset="-122"/>
                          <a:ea typeface="宋体" panose="02010600030101010101" pitchFamily="2" charset="-122"/>
                          <a:cs typeface="仿宋" panose="02010609060101010101" charset="-122"/>
                          <a:sym typeface="+mn-ea"/>
                        </a:rPr>
                        <a:t>24076</a:t>
                      </a:r>
                      <a:r>
                        <a:rPr altLang="zh-CN" sz="1350" b="1" dirty="0" smtClean="0">
                          <a:solidFill>
                            <a:schemeClr val="bg1"/>
                          </a:solidFill>
                          <a:latin typeface="宋体" panose="02010600030101010101" pitchFamily="2" charset="-122"/>
                          <a:ea typeface="宋体" panose="02010600030101010101" pitchFamily="2" charset="-122"/>
                          <a:cs typeface="仿宋" panose="02010609060101010101" charset="-122"/>
                          <a:sym typeface="+mn-ea"/>
                        </a:rPr>
                        <a:t>㎡</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（合</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36.114</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亩），其中建设用地</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33.734</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亩，代征城市道路用地</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2.25</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亩，代征城市绿地</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0.13</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亩</a:t>
                      </a:r>
                      <a:r>
                        <a:rPr sz="1350" b="1" dirty="0" smtClean="0">
                          <a:solidFill>
                            <a:schemeClr val="bg1"/>
                          </a:solidFill>
                          <a:latin typeface="仿宋" panose="02010609060101010101" charset="-122"/>
                          <a:ea typeface="仿宋" panose="02010609060101010101" charset="-122"/>
                          <a:cs typeface="仿宋" panose="02010609060101010101" charset="-122"/>
                          <a:sym typeface="+mn-ea"/>
                        </a:rPr>
                        <a:t>。</a:t>
                      </a:r>
                      <a:endParaRPr sz="1350" b="1"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p>
                      <a:pPr algn="ctr">
                        <a:buNone/>
                      </a:pP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控制性指标：用地定额参照执行《陕西省建设用地定额标准（</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2015</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版）》、容积率</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≥1.0</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、固定资产强度</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≥300</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万元</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亩、亩均税收</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≥20</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万元</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亩、亩均产值</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≥150</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万元</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亩。</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nchorCtr="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dirty="0" smtClean="0">
                          <a:solidFill>
                            <a:schemeClr val="bg1"/>
                          </a:solidFill>
                          <a:latin typeface="仿宋" panose="02010609060101010101" charset="-122"/>
                          <a:ea typeface="仿宋" panose="02010609060101010101" charset="-122"/>
                        </a:rPr>
                        <a:t>980</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dirty="0" smtClean="0">
                          <a:solidFill>
                            <a:schemeClr val="bg1"/>
                          </a:solidFill>
                          <a:latin typeface="仿宋" panose="02010609060101010101" charset="-122"/>
                          <a:ea typeface="仿宋" panose="02010609060101010101" charset="-122"/>
                        </a:rPr>
                        <a:t>20</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1000</a:t>
                      </a:r>
                      <a:endPar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p>
                      <a:pPr algn="ct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宝鸡宝冶钛镍制造有限责任公司</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r>
              <a:tr h="447675">
                <a:tc gridSpan="9">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350" b="1" kern="1200" dirty="0" smtClean="0">
                          <a:solidFill>
                            <a:schemeClr val="bg1"/>
                          </a:solidFill>
                          <a:latin typeface="仿宋" panose="02010609060101010101" charset="-122"/>
                          <a:ea typeface="仿宋" panose="02010609060101010101" charset="-122"/>
                          <a:cs typeface="+mn-cs"/>
                        </a:rPr>
                        <a:t>宝鸡市自然资源和规划局  宝鸡市公共资源交易中心             </a:t>
                      </a:r>
                      <a:endParaRPr lang="zh-CN" altLang="en-US" sz="1350" b="1" kern="1200" dirty="0" smtClean="0">
                        <a:solidFill>
                          <a:schemeClr val="bg1"/>
                        </a:solidFill>
                        <a:latin typeface="仿宋" panose="02010609060101010101" charset="-122"/>
                        <a:ea typeface="仿宋" panose="02010609060101010101" charset="-122"/>
                        <a:cs typeface="+mn-cs"/>
                      </a:endParaRPr>
                    </a:p>
                  </a:txBody>
                  <a:tcPr marL="68591" marR="68591" marT="34295" marB="34295">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635" y="0"/>
          <a:ext cx="9144635" cy="5143500"/>
        </p:xfrm>
        <a:graphic>
          <a:graphicData uri="http://schemas.openxmlformats.org/drawingml/2006/table">
            <a:tbl>
              <a:tblPr firstRow="1" bandRow="1">
                <a:tableStyleId>{5C22544A-7EE6-4342-B048-85BDC9FD1C3A}</a:tableStyleId>
              </a:tblPr>
              <a:tblGrid>
                <a:gridCol w="531087"/>
                <a:gridCol w="1296035"/>
                <a:gridCol w="1978660"/>
                <a:gridCol w="1233805"/>
                <a:gridCol w="1416050"/>
                <a:gridCol w="668522"/>
                <a:gridCol w="518243"/>
                <a:gridCol w="659530"/>
                <a:gridCol w="842703"/>
              </a:tblGrid>
              <a:tr h="499745">
                <a:tc gridSpan="9">
                  <a:txBody>
                    <a:bodyPr/>
                    <a:lstStyle/>
                    <a:p>
                      <a:pPr algn="ctr"/>
                      <a:r>
                        <a:rPr lang="en-US" altLang="zh-CN" sz="2700" b="0" dirty="0" smtClean="0">
                          <a:solidFill>
                            <a:srgbClr val="FF0000"/>
                          </a:solidFill>
                          <a:latin typeface="方正小标宋简体" panose="03000509000000000000" charset="-122"/>
                          <a:ea typeface="方正小标宋简体" panose="03000509000000000000" charset="-122"/>
                          <a:cs typeface="方正小标宋简体" panose="03000509000000000000" charset="-122"/>
                          <a:sym typeface="+mn-ea"/>
                        </a:rPr>
                        <a:t>2025</a:t>
                      </a:r>
                      <a:r>
                        <a:rPr lang="zh-CN" altLang="en-US" sz="2700" b="0" baseline="0" dirty="0" smtClean="0">
                          <a:solidFill>
                            <a:srgbClr val="FF0000"/>
                          </a:solidFill>
                          <a:latin typeface="方正小标宋简体" panose="03000509000000000000" charset="-122"/>
                          <a:ea typeface="方正小标宋简体" panose="03000509000000000000" charset="-122"/>
                          <a:cs typeface="方正小标宋简体" panose="03000509000000000000" charset="-122"/>
                        </a:rPr>
                        <a:t>年国有建设用地使用权公开出让</a:t>
                      </a:r>
                      <a:endParaRPr lang="zh-CN" altLang="en-US" sz="2700" b="0" baseline="0" dirty="0">
                        <a:solidFill>
                          <a:srgbClr val="FF0000"/>
                        </a:solidFill>
                        <a:latin typeface="方正小标宋简体" panose="03000509000000000000" charset="-122"/>
                        <a:ea typeface="方正小标宋简体" panose="03000509000000000000" charset="-122"/>
                        <a:cs typeface="方正小标宋简体" panose="03000509000000000000"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286385">
                <a:tc gridSpan="9">
                  <a:txBody>
                    <a:bodyPr/>
                    <a:lstStyle/>
                    <a:p>
                      <a:r>
                        <a:rPr lang="zh-CN" altLang="en-US" sz="1350" b="1" i="0" baseline="0" dirty="0" smtClean="0">
                          <a:solidFill>
                            <a:schemeClr val="bg1"/>
                          </a:solidFill>
                          <a:latin typeface="仿宋" panose="02010609060101010101" charset="-122"/>
                          <a:ea typeface="仿宋" panose="02010609060101010101" charset="-122"/>
                          <a:cs typeface="仿宋" panose="02010609060101010101" charset="-122"/>
                        </a:rPr>
                        <a:t>报价截止时间</a:t>
                      </a:r>
                      <a:r>
                        <a:rPr lang="en-US" altLang="zh-CN" sz="1350" b="1" i="0" baseline="0" dirty="0" smtClean="0">
                          <a:solidFill>
                            <a:schemeClr val="bg1"/>
                          </a:solidFill>
                          <a:latin typeface="仿宋" panose="02010609060101010101" charset="-122"/>
                          <a:ea typeface="仿宋" panose="02010609060101010101" charset="-122"/>
                          <a:cs typeface="仿宋" panose="02010609060101010101" charset="-122"/>
                        </a:rPr>
                        <a:t>:</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2025-4-27                                                     </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单位：万元、平方米</a:t>
                      </a:r>
                      <a:endParaRPr lang="zh-CN" altLang="en-US" sz="1350" b="1" i="0" baseline="0"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732790">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序号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宗地编号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宗地位置</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面积</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p>
                      <a:pPr algn="ctr">
                        <a:buNone/>
                      </a:pPr>
                      <a:endParaRPr lang="zh-CN" altLang="en-US" sz="1350" b="1" dirty="0" smtClean="0">
                        <a:solidFill>
                          <a:schemeClr val="bg1"/>
                        </a:solidFill>
                        <a:latin typeface="仿宋" panose="02010609060101010101" charset="-122"/>
                        <a:ea typeface="仿宋" panose="02010609060101010101" charset="-122"/>
                        <a:sym typeface="+mn-ea"/>
                      </a:endParaRPr>
                    </a:p>
                    <a:p>
                      <a:pPr algn="ctr">
                        <a:buNone/>
                      </a:pPr>
                      <a:r>
                        <a:rPr lang="zh-CN" altLang="en-US" sz="1350" b="1" dirty="0" smtClean="0">
                          <a:solidFill>
                            <a:schemeClr val="bg1"/>
                          </a:solidFill>
                          <a:latin typeface="仿宋" panose="02010609060101010101" charset="-122"/>
                          <a:ea typeface="仿宋" panose="02010609060101010101" charset="-122"/>
                          <a:sym typeface="+mn-ea"/>
                        </a:rPr>
                        <a:t>标准地控制指标</a:t>
                      </a:r>
                      <a:endParaRPr lang="zh-CN" altLang="en-US" sz="1350" b="1" i="0" baseline="0" dirty="0" smtClean="0">
                        <a:solidFill>
                          <a:schemeClr val="bg1"/>
                        </a:solidFill>
                        <a:latin typeface="仿宋" panose="02010609060101010101" charset="-122"/>
                        <a:ea typeface="仿宋" panose="02010609060101010101" charset="-122"/>
                      </a:endParaRPr>
                    </a:p>
                    <a:p>
                      <a:pPr algn="ctr">
                        <a:buNone/>
                      </a:pP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nchorCtr="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挂牌</a:t>
                      </a:r>
                      <a:endParaRPr lang="zh-CN" altLang="en-US" sz="1350" b="1" i="0" baseline="0" dirty="0" smtClean="0">
                        <a:solidFill>
                          <a:schemeClr val="bg1"/>
                        </a:solidFill>
                        <a:latin typeface="仿宋" panose="02010609060101010101" charset="-122"/>
                        <a:ea typeface="仿宋" panose="02010609060101010101" charset="-122"/>
                      </a:endParaRPr>
                    </a:p>
                    <a:p>
                      <a:pPr algn="ctr"/>
                      <a:r>
                        <a:rPr lang="zh-CN" altLang="en-US" sz="1350" b="1" i="0" baseline="0" dirty="0" smtClean="0">
                          <a:solidFill>
                            <a:schemeClr val="bg1"/>
                          </a:solidFill>
                          <a:latin typeface="仿宋" panose="02010609060101010101" charset="-122"/>
                          <a:ea typeface="仿宋" panose="02010609060101010101" charset="-122"/>
                        </a:rPr>
                        <a:t>起价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增价 增幅</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现时</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报价</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rPr>
                        <a:t>报价</a:t>
                      </a:r>
                      <a:endParaRPr lang="en-US" altLang="zh-CN" sz="1350" b="1" dirty="0" smtClean="0">
                        <a:solidFill>
                          <a:schemeClr val="bg1"/>
                        </a:solidFill>
                        <a:latin typeface="仿宋" panose="02010609060101010101" charset="-122"/>
                        <a:ea typeface="仿宋" panose="02010609060101010101" charset="-122"/>
                      </a:endParaRPr>
                    </a:p>
                    <a:p>
                      <a:pPr algn="ctr"/>
                      <a:r>
                        <a:rPr lang="zh-CN" altLang="en-US" sz="1350" b="1" dirty="0" smtClean="0">
                          <a:solidFill>
                            <a:schemeClr val="bg1"/>
                          </a:solidFill>
                          <a:latin typeface="仿宋" panose="02010609060101010101" charset="-122"/>
                          <a:ea typeface="仿宋" panose="02010609060101010101" charset="-122"/>
                        </a:rPr>
                        <a:t>单位</a:t>
                      </a:r>
                      <a:endParaRPr lang="zh-CN" altLang="en-US"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r>
              <a:tr h="3176905">
                <a:tc>
                  <a:txBody>
                    <a:bodyPr/>
                    <a:lstStyle/>
                    <a:p>
                      <a:pPr algn="ctr"/>
                      <a:r>
                        <a:rPr lang="en-US" altLang="zh-CN" sz="1350" b="1" dirty="0" smtClean="0">
                          <a:solidFill>
                            <a:schemeClr val="bg1"/>
                          </a:solidFill>
                          <a:latin typeface="仿宋" panose="02010609060101010101" charset="-122"/>
                          <a:ea typeface="仿宋" panose="02010609060101010101" charset="-122"/>
                        </a:rPr>
                        <a:t>3</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en-US" sz="1350" b="1" dirty="0" smtClean="0">
                          <a:solidFill>
                            <a:schemeClr val="bg1"/>
                          </a:solidFill>
                          <a:latin typeface="仿宋" panose="02010609060101010101" charset="-122"/>
                          <a:ea typeface="仿宋" panose="02010609060101010101" charset="-122"/>
                          <a:cs typeface="仿宋" panose="02010609060101010101" charset="-122"/>
                          <a:sym typeface="+mn-ea"/>
                        </a:rPr>
                        <a:t>BJTC</a:t>
                      </a:r>
                      <a:r>
                        <a:rPr sz="1350" b="1" dirty="0" smtClean="0">
                          <a:solidFill>
                            <a:schemeClr val="bg1"/>
                          </a:solidFill>
                          <a:latin typeface="仿宋" panose="02010609060101010101" charset="-122"/>
                          <a:ea typeface="仿宋" panose="02010609060101010101" charset="-122"/>
                          <a:cs typeface="仿宋" panose="02010609060101010101" charset="-122"/>
                          <a:sym typeface="+mn-ea"/>
                        </a:rPr>
                        <a:t>[202</a:t>
                      </a:r>
                      <a:r>
                        <a:rPr lang="en-US" sz="1350" b="1" dirty="0" smtClean="0">
                          <a:solidFill>
                            <a:schemeClr val="bg1"/>
                          </a:solidFill>
                          <a:latin typeface="仿宋" panose="02010609060101010101" charset="-122"/>
                          <a:ea typeface="仿宋" panose="02010609060101010101" charset="-122"/>
                          <a:cs typeface="仿宋" panose="02010609060101010101" charset="-122"/>
                          <a:sym typeface="+mn-ea"/>
                        </a:rPr>
                        <a:t>5</a:t>
                      </a:r>
                      <a:r>
                        <a:rPr sz="1350" b="1" dirty="0" smtClean="0">
                          <a:solidFill>
                            <a:schemeClr val="bg1"/>
                          </a:solidFill>
                          <a:latin typeface="仿宋" panose="02010609060101010101" charset="-122"/>
                          <a:ea typeface="仿宋" panose="02010609060101010101" charset="-122"/>
                          <a:cs typeface="仿宋" panose="02010609060101010101" charset="-122"/>
                          <a:sym typeface="+mn-ea"/>
                        </a:rPr>
                        <a:t>]</a:t>
                      </a:r>
                      <a:r>
                        <a:rPr lang="en-US" sz="1350" b="1" dirty="0" smtClean="0">
                          <a:solidFill>
                            <a:schemeClr val="bg1"/>
                          </a:solidFill>
                          <a:latin typeface="仿宋" panose="02010609060101010101" charset="-122"/>
                          <a:ea typeface="仿宋" panose="02010609060101010101" charset="-122"/>
                          <a:cs typeface="仿宋" panose="02010609060101010101" charset="-122"/>
                        </a:rPr>
                        <a:t>5</a:t>
                      </a:r>
                      <a:r>
                        <a:rPr sz="1350" b="1" dirty="0" smtClean="0">
                          <a:solidFill>
                            <a:schemeClr val="bg1"/>
                          </a:solidFill>
                          <a:latin typeface="仿宋" panose="02010609060101010101" charset="-122"/>
                          <a:ea typeface="仿宋" panose="02010609060101010101" charset="-122"/>
                          <a:cs typeface="仿宋" panose="02010609060101010101" charset="-122"/>
                        </a:rPr>
                        <a:t>号</a:t>
                      </a:r>
                      <a:endParaRPr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位于宝鸡市蟠龙新区蟠龙大道以南、西营片区储备用地地块二以东、规划路以北、规划一路以西范围内</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 用途：</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工业</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出让年限：</a:t>
                      </a:r>
                      <a:r>
                        <a:rPr 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50</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年</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开发建设要求：</a:t>
                      </a:r>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容积率：不小于1.0；建筑密度：不小于40%；绿地率：不大于15%；其他执行宝鸡市蟠龙新区开发建设管理委员会自然资源和规划局提出的规划设计条件</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                                                                                                                                            </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规划用地面积</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27533.33</a:t>
                      </a:r>
                      <a:r>
                        <a:rPr altLang="zh-CN" sz="1350" b="1"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（合</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41.3</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亩），其中建设用地</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34.28</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亩，代征城市道路用地</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6.801</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亩，代征城市绿地</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0.219</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a:t>
                      </a:r>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endParaRPr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p>
                      <a:pPr algn="ctr">
                        <a:buNone/>
                      </a:pP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控制性指标：用地定额参照执行《陕西省建设用地定额标准（</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2015</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版）》、容积率</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≥1.0</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、固定资产强度</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≥300</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万元</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亩、亩均税收</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≥20</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万元</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亩、亩均产值</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≥150</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万元</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亩。</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p>
                      <a:pPr algn="ctr">
                        <a:buNone/>
                      </a:pP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nchorCtr="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dirty="0" smtClean="0">
                          <a:solidFill>
                            <a:schemeClr val="bg1"/>
                          </a:solidFill>
                          <a:latin typeface="仿宋" panose="02010609060101010101" charset="-122"/>
                          <a:ea typeface="仿宋" panose="02010609060101010101" charset="-122"/>
                        </a:rPr>
                        <a:t>1050</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dirty="0" smtClean="0">
                          <a:solidFill>
                            <a:schemeClr val="bg1"/>
                          </a:solidFill>
                          <a:latin typeface="仿宋" panose="02010609060101010101" charset="-122"/>
                          <a:ea typeface="仿宋" panose="02010609060101010101" charset="-122"/>
                        </a:rPr>
                        <a:t>21</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1071</a:t>
                      </a:r>
                      <a:endPar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lnSpc>
                          <a:spcPct val="100000"/>
                        </a:lnSpc>
                      </a:pPr>
                      <a:endPar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p>
                      <a:pPr algn="ctr">
                        <a:lnSpc>
                          <a:spcPct val="100000"/>
                        </a:lnSpc>
                      </a:pP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陕西安达实业股份有限公司</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r>
              <a:tr h="447675">
                <a:tc gridSpan="9">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350" b="1" kern="1200" dirty="0" smtClean="0">
                          <a:solidFill>
                            <a:schemeClr val="bg1"/>
                          </a:solidFill>
                          <a:latin typeface="仿宋" panose="02010609060101010101" charset="-122"/>
                          <a:ea typeface="仿宋" panose="02010609060101010101" charset="-122"/>
                          <a:cs typeface="+mn-cs"/>
                        </a:rPr>
                        <a:t>宝鸡市自然资源和规划局  宝鸡市公共资源交易中心             </a:t>
                      </a:r>
                      <a:endParaRPr lang="zh-CN" altLang="en-US" sz="1350" b="1" kern="1200" dirty="0" smtClean="0">
                        <a:solidFill>
                          <a:schemeClr val="bg1"/>
                        </a:solidFill>
                        <a:latin typeface="仿宋" panose="02010609060101010101" charset="-122"/>
                        <a:ea typeface="仿宋" panose="02010609060101010101" charset="-122"/>
                        <a:cs typeface="+mn-cs"/>
                      </a:endParaRPr>
                    </a:p>
                  </a:txBody>
                  <a:tcPr marL="68591" marR="68591" marT="34295" marB="34295">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635" y="0"/>
          <a:ext cx="9135110" cy="5143500"/>
        </p:xfrm>
        <a:graphic>
          <a:graphicData uri="http://schemas.openxmlformats.org/drawingml/2006/table">
            <a:tbl>
              <a:tblPr firstRow="1" bandRow="1">
                <a:tableStyleId>{5C22544A-7EE6-4342-B048-85BDC9FD1C3A}</a:tableStyleId>
              </a:tblPr>
              <a:tblGrid>
                <a:gridCol w="603885"/>
                <a:gridCol w="1549400"/>
                <a:gridCol w="2430145"/>
                <a:gridCol w="1441450"/>
                <a:gridCol w="812165"/>
                <a:gridCol w="589915"/>
                <a:gridCol w="646430"/>
                <a:gridCol w="1061720"/>
              </a:tblGrid>
              <a:tr h="499745">
                <a:tc gridSpan="8">
                  <a:txBody>
                    <a:bodyPr/>
                    <a:lstStyle/>
                    <a:p>
                      <a:pPr algn="ctr"/>
                      <a:r>
                        <a:rPr lang="en-US" altLang="zh-CN" sz="2700" b="0" dirty="0" smtClean="0">
                          <a:solidFill>
                            <a:srgbClr val="FF0000"/>
                          </a:solidFill>
                          <a:latin typeface="方正小标宋简体" panose="03000509000000000000" charset="-122"/>
                          <a:ea typeface="方正小标宋简体" panose="03000509000000000000" charset="-122"/>
                          <a:cs typeface="方正小标宋简体" panose="03000509000000000000" charset="-122"/>
                          <a:sym typeface="+mn-ea"/>
                        </a:rPr>
                        <a:t>2025</a:t>
                      </a:r>
                      <a:r>
                        <a:rPr lang="zh-CN" altLang="en-US" sz="2700" b="0" baseline="0" dirty="0" smtClean="0">
                          <a:solidFill>
                            <a:srgbClr val="FF0000"/>
                          </a:solidFill>
                          <a:latin typeface="方正小标宋简体" panose="03000509000000000000" charset="-122"/>
                          <a:ea typeface="方正小标宋简体" panose="03000509000000000000" charset="-122"/>
                          <a:cs typeface="方正小标宋简体" panose="03000509000000000000" charset="-122"/>
                        </a:rPr>
                        <a:t>年国有建设用地使用权公开出让</a:t>
                      </a:r>
                      <a:endParaRPr lang="zh-CN" altLang="en-US" sz="2700" b="0" baseline="0" dirty="0">
                        <a:solidFill>
                          <a:srgbClr val="FF0000"/>
                        </a:solidFill>
                        <a:latin typeface="方正小标宋简体" panose="03000509000000000000" charset="-122"/>
                        <a:ea typeface="方正小标宋简体" panose="03000509000000000000" charset="-122"/>
                        <a:cs typeface="方正小标宋简体" panose="03000509000000000000"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286385">
                <a:tc gridSpan="8">
                  <a:txBody>
                    <a:bodyPr/>
                    <a:lstStyle/>
                    <a:p>
                      <a:r>
                        <a:rPr lang="zh-CN" altLang="en-US" sz="1350" b="1" i="0" baseline="0" dirty="0" smtClean="0">
                          <a:solidFill>
                            <a:schemeClr val="bg1"/>
                          </a:solidFill>
                          <a:latin typeface="仿宋" panose="02010609060101010101" charset="-122"/>
                          <a:ea typeface="仿宋" panose="02010609060101010101" charset="-122"/>
                          <a:cs typeface="仿宋" panose="02010609060101010101" charset="-122"/>
                        </a:rPr>
                        <a:t>报价截止时间</a:t>
                      </a:r>
                      <a:r>
                        <a:rPr lang="en-US" altLang="zh-CN" sz="1350" b="1" i="0" baseline="0" dirty="0" smtClean="0">
                          <a:solidFill>
                            <a:schemeClr val="bg1"/>
                          </a:solidFill>
                          <a:latin typeface="仿宋" panose="02010609060101010101" charset="-122"/>
                          <a:ea typeface="仿宋" panose="02010609060101010101" charset="-122"/>
                          <a:cs typeface="仿宋" panose="02010609060101010101" charset="-122"/>
                        </a:rPr>
                        <a:t>:</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2025-4-27                                                     </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单位：万元、平方米</a:t>
                      </a:r>
                      <a:endParaRPr lang="zh-CN" altLang="en-US" sz="1350" b="1" i="0" baseline="0"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732790">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序号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宗地编号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宗地位置</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面积</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挂牌</a:t>
                      </a:r>
                      <a:endParaRPr lang="zh-CN" altLang="en-US" sz="1350" b="1" i="0" baseline="0" dirty="0" smtClean="0">
                        <a:solidFill>
                          <a:schemeClr val="bg1"/>
                        </a:solidFill>
                        <a:latin typeface="仿宋" panose="02010609060101010101" charset="-122"/>
                        <a:ea typeface="仿宋" panose="02010609060101010101" charset="-122"/>
                      </a:endParaRPr>
                    </a:p>
                    <a:p>
                      <a:pPr algn="ctr"/>
                      <a:r>
                        <a:rPr lang="zh-CN" altLang="en-US" sz="1350" b="1" i="0" baseline="0" dirty="0" smtClean="0">
                          <a:solidFill>
                            <a:schemeClr val="bg1"/>
                          </a:solidFill>
                          <a:latin typeface="仿宋" panose="02010609060101010101" charset="-122"/>
                          <a:ea typeface="仿宋" panose="02010609060101010101" charset="-122"/>
                        </a:rPr>
                        <a:t>起价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增价 增幅</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现时</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报价</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rPr>
                        <a:t>报价</a:t>
                      </a:r>
                      <a:endParaRPr lang="en-US" altLang="zh-CN" sz="1350" b="1" dirty="0" smtClean="0">
                        <a:solidFill>
                          <a:schemeClr val="bg1"/>
                        </a:solidFill>
                        <a:latin typeface="仿宋" panose="02010609060101010101" charset="-122"/>
                        <a:ea typeface="仿宋" panose="02010609060101010101" charset="-122"/>
                      </a:endParaRPr>
                    </a:p>
                    <a:p>
                      <a:pPr algn="ctr"/>
                      <a:r>
                        <a:rPr lang="zh-CN" altLang="en-US" sz="1350" b="1" dirty="0" smtClean="0">
                          <a:solidFill>
                            <a:schemeClr val="bg1"/>
                          </a:solidFill>
                          <a:latin typeface="仿宋" panose="02010609060101010101" charset="-122"/>
                          <a:ea typeface="仿宋" panose="02010609060101010101" charset="-122"/>
                        </a:rPr>
                        <a:t>单位</a:t>
                      </a:r>
                      <a:endParaRPr lang="zh-CN" altLang="en-US"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r>
              <a:tr h="3176905">
                <a:tc>
                  <a:txBody>
                    <a:bodyPr/>
                    <a:lstStyle/>
                    <a:p>
                      <a:pPr algn="ctr"/>
                      <a:r>
                        <a:rPr lang="en-US" altLang="zh-CN" sz="1350" b="1" dirty="0" smtClean="0">
                          <a:solidFill>
                            <a:schemeClr val="bg1"/>
                          </a:solidFill>
                          <a:latin typeface="仿宋" panose="02010609060101010101" charset="-122"/>
                          <a:ea typeface="仿宋" panose="02010609060101010101" charset="-122"/>
                        </a:rPr>
                        <a:t>4</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en-US" sz="1350" b="1" dirty="0" smtClean="0">
                          <a:solidFill>
                            <a:schemeClr val="bg1"/>
                          </a:solidFill>
                          <a:latin typeface="仿宋" panose="02010609060101010101" charset="-122"/>
                          <a:ea typeface="仿宋" panose="02010609060101010101" charset="-122"/>
                          <a:cs typeface="仿宋" panose="02010609060101010101" charset="-122"/>
                          <a:sym typeface="+mn-ea"/>
                        </a:rPr>
                        <a:t>BJTC</a:t>
                      </a:r>
                      <a:r>
                        <a:rPr sz="1350" b="1" dirty="0" smtClean="0">
                          <a:solidFill>
                            <a:schemeClr val="bg1"/>
                          </a:solidFill>
                          <a:latin typeface="仿宋" panose="02010609060101010101" charset="-122"/>
                          <a:ea typeface="仿宋" panose="02010609060101010101" charset="-122"/>
                          <a:cs typeface="仿宋" panose="02010609060101010101" charset="-122"/>
                          <a:sym typeface="+mn-ea"/>
                        </a:rPr>
                        <a:t>[202</a:t>
                      </a:r>
                      <a:r>
                        <a:rPr lang="en-US" sz="1350" b="1" dirty="0" smtClean="0">
                          <a:solidFill>
                            <a:schemeClr val="bg1"/>
                          </a:solidFill>
                          <a:latin typeface="仿宋" panose="02010609060101010101" charset="-122"/>
                          <a:ea typeface="仿宋" panose="02010609060101010101" charset="-122"/>
                          <a:cs typeface="仿宋" panose="02010609060101010101" charset="-122"/>
                          <a:sym typeface="+mn-ea"/>
                        </a:rPr>
                        <a:t>5</a:t>
                      </a:r>
                      <a:r>
                        <a:rPr sz="1350" b="1" dirty="0" smtClean="0">
                          <a:solidFill>
                            <a:schemeClr val="bg1"/>
                          </a:solidFill>
                          <a:latin typeface="仿宋" panose="02010609060101010101" charset="-122"/>
                          <a:ea typeface="仿宋" panose="02010609060101010101" charset="-122"/>
                          <a:cs typeface="仿宋" panose="02010609060101010101" charset="-122"/>
                          <a:sym typeface="+mn-ea"/>
                        </a:rPr>
                        <a:t>]</a:t>
                      </a:r>
                      <a:r>
                        <a:rPr lang="en-US" sz="1350" b="1" dirty="0" smtClean="0">
                          <a:solidFill>
                            <a:schemeClr val="bg1"/>
                          </a:solidFill>
                          <a:latin typeface="仿宋" panose="02010609060101010101" charset="-122"/>
                          <a:ea typeface="仿宋" panose="02010609060101010101" charset="-122"/>
                          <a:cs typeface="仿宋" panose="02010609060101010101" charset="-122"/>
                        </a:rPr>
                        <a:t>6</a:t>
                      </a:r>
                      <a:r>
                        <a:rPr sz="1350" b="1" dirty="0" smtClean="0">
                          <a:solidFill>
                            <a:schemeClr val="bg1"/>
                          </a:solidFill>
                          <a:latin typeface="仿宋" panose="02010609060101010101" charset="-122"/>
                          <a:ea typeface="仿宋" panose="02010609060101010101" charset="-122"/>
                          <a:cs typeface="仿宋" panose="02010609060101010101" charset="-122"/>
                        </a:rPr>
                        <a:t>号</a:t>
                      </a:r>
                      <a:endParaRPr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位于宝鸡市金台区金河镇陵辉村三组，宝陵村以东、陵辉村村委会以南</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北侧、东侧为耕地</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南侧紧邻村道和村民宅基地，西侧紧邻村道</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 用途：</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公用设施</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出让年限：</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5</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0</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年</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开发建设要求：容积率：小于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0.5</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；建筑密度：小于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50%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p>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绿地率：不小于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20%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；其他执行宝鸡市自然资源和规划局提出的规划设计条件。                                                                                                                                           </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规划用地面积</a:t>
                      </a:r>
                      <a:r>
                        <a:rPr 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4670</a:t>
                      </a:r>
                      <a:r>
                        <a:rPr altLang="zh-CN" sz="1350" b="1" dirty="0" smtClean="0">
                          <a:solidFill>
                            <a:schemeClr val="bg1"/>
                          </a:solidFill>
                          <a:latin typeface="宋体" panose="02010600030101010101" pitchFamily="2" charset="-122"/>
                          <a:ea typeface="宋体" panose="02010600030101010101" pitchFamily="2" charset="-122"/>
                          <a:cs typeface="仿宋" panose="02010609060101010101" charset="-122"/>
                          <a:sym typeface="+mn-ea"/>
                        </a:rPr>
                        <a:t>㎡</a:t>
                      </a:r>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合</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7.005</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亩），其中建设用地</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7.005</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dirty="0" smtClean="0">
                          <a:solidFill>
                            <a:schemeClr val="bg1"/>
                          </a:solidFill>
                          <a:latin typeface="仿宋" panose="02010609060101010101" charset="-122"/>
                          <a:ea typeface="仿宋" panose="02010609060101010101" charset="-122"/>
                        </a:rPr>
                        <a:t>220</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dirty="0" smtClean="0">
                          <a:solidFill>
                            <a:schemeClr val="bg1"/>
                          </a:solidFill>
                          <a:latin typeface="仿宋" panose="02010609060101010101" charset="-122"/>
                          <a:ea typeface="仿宋" panose="02010609060101010101" charset="-122"/>
                        </a:rPr>
                        <a:t>7</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227</a:t>
                      </a:r>
                      <a:endPar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lnSpc>
                          <a:spcPct val="100000"/>
                        </a:lnSpc>
                      </a:pPr>
                      <a:endPar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p>
                      <a:pPr algn="ctr">
                        <a:lnSpc>
                          <a:spcPct val="100000"/>
                        </a:lnSpc>
                      </a:pP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宝鸡鼎顺特光伏发电有限公司</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r>
              <a:tr h="447675">
                <a:tc gridSpan="8">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350" b="1" kern="1200" dirty="0" smtClean="0">
                          <a:solidFill>
                            <a:schemeClr val="bg1"/>
                          </a:solidFill>
                          <a:latin typeface="仿宋" panose="02010609060101010101" charset="-122"/>
                          <a:ea typeface="仿宋" panose="02010609060101010101" charset="-122"/>
                          <a:cs typeface="+mn-cs"/>
                        </a:rPr>
                        <a:t>宝鸡市自然资源和规划局  宝鸡市公共资源交易中心             </a:t>
                      </a:r>
                      <a:endParaRPr lang="zh-CN" altLang="en-US" sz="1350" b="1" kern="1200" dirty="0" smtClean="0">
                        <a:solidFill>
                          <a:schemeClr val="bg1"/>
                        </a:solidFill>
                        <a:latin typeface="仿宋" panose="02010609060101010101" charset="-122"/>
                        <a:ea typeface="仿宋" panose="02010609060101010101" charset="-122"/>
                        <a:cs typeface="+mn-cs"/>
                      </a:endParaRPr>
                    </a:p>
                  </a:txBody>
                  <a:tcPr marL="68591" marR="68591" marT="34295" marB="34295">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635" y="-96520"/>
          <a:ext cx="9144635" cy="5233035"/>
        </p:xfrm>
        <a:graphic>
          <a:graphicData uri="http://schemas.openxmlformats.org/drawingml/2006/table">
            <a:tbl>
              <a:tblPr firstRow="1" bandRow="1">
                <a:tableStyleId>{5C22544A-7EE6-4342-B048-85BDC9FD1C3A}</a:tableStyleId>
              </a:tblPr>
              <a:tblGrid>
                <a:gridCol w="637540"/>
                <a:gridCol w="1532255"/>
                <a:gridCol w="2352040"/>
                <a:gridCol w="1231265"/>
                <a:gridCol w="748665"/>
                <a:gridCol w="746125"/>
                <a:gridCol w="761365"/>
                <a:gridCol w="1135380"/>
              </a:tblGrid>
              <a:tr h="508635">
                <a:tc gridSpan="8">
                  <a:txBody>
                    <a:bodyPr/>
                    <a:lstStyle/>
                    <a:p>
                      <a:pPr algn="ctr"/>
                      <a:r>
                        <a:rPr lang="en-US" altLang="zh-CN" sz="2700" b="0" dirty="0" smtClean="0">
                          <a:solidFill>
                            <a:srgbClr val="FF0000"/>
                          </a:solidFill>
                          <a:latin typeface="方正小标宋简体" panose="03000509000000000000" charset="-122"/>
                          <a:ea typeface="方正小标宋简体" panose="03000509000000000000" charset="-122"/>
                          <a:cs typeface="方正小标宋简体" panose="03000509000000000000" charset="-122"/>
                          <a:sym typeface="+mn-ea"/>
                        </a:rPr>
                        <a:t>2025</a:t>
                      </a:r>
                      <a:r>
                        <a:rPr lang="zh-CN" altLang="en-US" sz="2700" b="0" baseline="0" dirty="0" smtClean="0">
                          <a:solidFill>
                            <a:srgbClr val="FF0000"/>
                          </a:solidFill>
                          <a:latin typeface="方正小标宋简体" panose="03000509000000000000" charset="-122"/>
                          <a:ea typeface="方正小标宋简体" panose="03000509000000000000" charset="-122"/>
                          <a:cs typeface="方正小标宋简体" panose="03000509000000000000" charset="-122"/>
                        </a:rPr>
                        <a:t>年国有建设用地使用权公开出让</a:t>
                      </a:r>
                      <a:endParaRPr lang="zh-CN" altLang="en-US" sz="2700" b="0" baseline="0" dirty="0">
                        <a:solidFill>
                          <a:srgbClr val="FF0000"/>
                        </a:solidFill>
                        <a:latin typeface="方正小标宋简体" panose="03000509000000000000" charset="-122"/>
                        <a:ea typeface="方正小标宋简体" panose="03000509000000000000" charset="-122"/>
                        <a:cs typeface="方正小标宋简体" panose="03000509000000000000"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291465">
                <a:tc gridSpan="8">
                  <a:txBody>
                    <a:bodyPr/>
                    <a:lstStyle/>
                    <a:p>
                      <a:r>
                        <a:rPr lang="zh-CN" altLang="en-US" sz="1350" b="1" i="0" baseline="0" dirty="0" smtClean="0">
                          <a:solidFill>
                            <a:schemeClr val="bg1"/>
                          </a:solidFill>
                          <a:latin typeface="仿宋" panose="02010609060101010101" charset="-122"/>
                          <a:ea typeface="仿宋" panose="02010609060101010101" charset="-122"/>
                          <a:cs typeface="仿宋" panose="02010609060101010101" charset="-122"/>
                        </a:rPr>
                        <a:t>报价截止时间</a:t>
                      </a:r>
                      <a:r>
                        <a:rPr lang="en-US" altLang="zh-CN" sz="1350" b="1" i="0" baseline="0" dirty="0" smtClean="0">
                          <a:solidFill>
                            <a:schemeClr val="bg1"/>
                          </a:solidFill>
                          <a:latin typeface="仿宋" panose="02010609060101010101" charset="-122"/>
                          <a:ea typeface="仿宋" panose="02010609060101010101" charset="-122"/>
                          <a:cs typeface="仿宋" panose="02010609060101010101" charset="-122"/>
                        </a:rPr>
                        <a:t>:</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2025-4-27                                                     </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单位：万元、平方米</a:t>
                      </a:r>
                      <a:endParaRPr lang="zh-CN" altLang="en-US" sz="1350" b="1" i="0" baseline="0"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745490">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序号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宗地编号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宗地位置</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面积</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挂牌</a:t>
                      </a:r>
                      <a:endParaRPr lang="zh-CN" altLang="en-US" sz="1350" b="1" i="0" baseline="0" dirty="0" smtClean="0">
                        <a:solidFill>
                          <a:schemeClr val="bg1"/>
                        </a:solidFill>
                        <a:latin typeface="仿宋" panose="02010609060101010101" charset="-122"/>
                        <a:ea typeface="仿宋" panose="02010609060101010101" charset="-122"/>
                      </a:endParaRPr>
                    </a:p>
                    <a:p>
                      <a:pPr algn="ctr"/>
                      <a:r>
                        <a:rPr lang="zh-CN" altLang="en-US" sz="1350" b="1" i="0" baseline="0" dirty="0" smtClean="0">
                          <a:solidFill>
                            <a:schemeClr val="bg1"/>
                          </a:solidFill>
                          <a:latin typeface="仿宋" panose="02010609060101010101" charset="-122"/>
                          <a:ea typeface="仿宋" panose="02010609060101010101" charset="-122"/>
                        </a:rPr>
                        <a:t>起价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增价 增幅</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现时</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报价</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rPr>
                        <a:t>报价</a:t>
                      </a:r>
                      <a:endParaRPr lang="en-US" altLang="zh-CN" sz="1350" b="1" dirty="0" smtClean="0">
                        <a:solidFill>
                          <a:schemeClr val="bg1"/>
                        </a:solidFill>
                        <a:latin typeface="仿宋" panose="02010609060101010101" charset="-122"/>
                        <a:ea typeface="仿宋" panose="02010609060101010101" charset="-122"/>
                      </a:endParaRPr>
                    </a:p>
                    <a:p>
                      <a:pPr algn="ctr"/>
                      <a:r>
                        <a:rPr lang="zh-CN" altLang="en-US" sz="1350" b="1" dirty="0" smtClean="0">
                          <a:solidFill>
                            <a:schemeClr val="bg1"/>
                          </a:solidFill>
                          <a:latin typeface="仿宋" panose="02010609060101010101" charset="-122"/>
                          <a:ea typeface="仿宋" panose="02010609060101010101" charset="-122"/>
                        </a:rPr>
                        <a:t>单位</a:t>
                      </a:r>
                      <a:endParaRPr lang="zh-CN" altLang="en-US"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r>
              <a:tr h="3232150">
                <a:tc>
                  <a:txBody>
                    <a:bodyPr/>
                    <a:lstStyle/>
                    <a:p>
                      <a:pPr algn="ctr"/>
                      <a:r>
                        <a:rPr lang="en-US" altLang="zh-CN" sz="1350" b="1" dirty="0" smtClean="0">
                          <a:solidFill>
                            <a:schemeClr val="bg1"/>
                          </a:solidFill>
                          <a:latin typeface="仿宋" panose="02010609060101010101" charset="-122"/>
                          <a:ea typeface="仿宋" panose="02010609060101010101" charset="-122"/>
                        </a:rPr>
                        <a:t>5</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en-US" sz="1350" b="1" dirty="0" smtClean="0">
                          <a:solidFill>
                            <a:schemeClr val="bg1"/>
                          </a:solidFill>
                          <a:latin typeface="仿宋" panose="02010609060101010101" charset="-122"/>
                          <a:ea typeface="仿宋" panose="02010609060101010101" charset="-122"/>
                          <a:cs typeface="仿宋" panose="02010609060101010101" charset="-122"/>
                          <a:sym typeface="+mn-ea"/>
                        </a:rPr>
                        <a:t>BJTC</a:t>
                      </a:r>
                      <a:r>
                        <a:rPr sz="1350" b="1" dirty="0" smtClean="0">
                          <a:solidFill>
                            <a:schemeClr val="bg1"/>
                          </a:solidFill>
                          <a:latin typeface="仿宋" panose="02010609060101010101" charset="-122"/>
                          <a:ea typeface="仿宋" panose="02010609060101010101" charset="-122"/>
                          <a:cs typeface="仿宋" panose="02010609060101010101" charset="-122"/>
                          <a:sym typeface="+mn-ea"/>
                        </a:rPr>
                        <a:t>[202</a:t>
                      </a:r>
                      <a:r>
                        <a:rPr lang="en-US" sz="1350" b="1" dirty="0" smtClean="0">
                          <a:solidFill>
                            <a:schemeClr val="bg1"/>
                          </a:solidFill>
                          <a:latin typeface="仿宋" panose="02010609060101010101" charset="-122"/>
                          <a:ea typeface="仿宋" panose="02010609060101010101" charset="-122"/>
                          <a:cs typeface="仿宋" panose="02010609060101010101" charset="-122"/>
                          <a:sym typeface="+mn-ea"/>
                        </a:rPr>
                        <a:t>5</a:t>
                      </a:r>
                      <a:r>
                        <a:rPr sz="1350" b="1" dirty="0" smtClean="0">
                          <a:solidFill>
                            <a:schemeClr val="bg1"/>
                          </a:solidFill>
                          <a:latin typeface="仿宋" panose="02010609060101010101" charset="-122"/>
                          <a:ea typeface="仿宋" panose="02010609060101010101" charset="-122"/>
                          <a:cs typeface="仿宋" panose="02010609060101010101" charset="-122"/>
                          <a:sym typeface="+mn-ea"/>
                        </a:rPr>
                        <a:t>]</a:t>
                      </a:r>
                      <a:r>
                        <a:rPr lang="en-US" sz="1350" b="1" dirty="0" smtClean="0">
                          <a:solidFill>
                            <a:schemeClr val="bg1"/>
                          </a:solidFill>
                          <a:latin typeface="仿宋" panose="02010609060101010101" charset="-122"/>
                          <a:ea typeface="仿宋" panose="02010609060101010101" charset="-122"/>
                          <a:cs typeface="仿宋" panose="02010609060101010101" charset="-122"/>
                        </a:rPr>
                        <a:t>7</a:t>
                      </a:r>
                      <a:r>
                        <a:rPr sz="1350" b="1" dirty="0" smtClean="0">
                          <a:solidFill>
                            <a:schemeClr val="bg1"/>
                          </a:solidFill>
                          <a:latin typeface="仿宋" panose="02010609060101010101" charset="-122"/>
                          <a:ea typeface="仿宋" panose="02010609060101010101" charset="-122"/>
                          <a:cs typeface="仿宋" panose="02010609060101010101" charset="-122"/>
                        </a:rPr>
                        <a:t>号</a:t>
                      </a:r>
                      <a:endParaRPr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位于宝鸡市渭滨区孔家庄一组和宝管六区以东、姜谭工业基地和电厂灰池以南、百合花城小区以西、姜谭路以北范围内</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 用途：</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住宅</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出让年限：</a:t>
                      </a:r>
                      <a:r>
                        <a:rPr 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70</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年</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开发建设要求：容积率：不大于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3.5</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p>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建筑密度：不大于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24%</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p>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绿地率：不小于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30%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p>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其他执行宝鸡市自然资源和规划局提出的规划设计条件。                                                                                                                                             </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规划用地面积</a:t>
                      </a:r>
                      <a:r>
                        <a:rPr 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3132</a:t>
                      </a:r>
                      <a:r>
                        <a:rPr altLang="zh-CN" sz="1350" b="1" dirty="0" smtClean="0">
                          <a:solidFill>
                            <a:schemeClr val="bg1"/>
                          </a:solidFill>
                          <a:latin typeface="宋体" panose="02010600030101010101" pitchFamily="2" charset="-122"/>
                          <a:ea typeface="宋体" panose="02010600030101010101" pitchFamily="2"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（合</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4.698</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亩），其中建设用地</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3.925</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亩，代征城市道路用地</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0.773</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a:t>
                      </a:r>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endParaRPr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dirty="0" smtClean="0">
                          <a:solidFill>
                            <a:schemeClr val="bg1"/>
                          </a:solidFill>
                          <a:latin typeface="仿宋" panose="02010609060101010101" charset="-122"/>
                          <a:ea typeface="仿宋" panose="02010609060101010101" charset="-122"/>
                        </a:rPr>
                        <a:t>790</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dirty="0" smtClean="0">
                          <a:solidFill>
                            <a:schemeClr val="bg1"/>
                          </a:solidFill>
                          <a:latin typeface="仿宋" panose="02010609060101010101" charset="-122"/>
                          <a:ea typeface="仿宋" panose="02010609060101010101" charset="-122"/>
                        </a:rPr>
                        <a:t>40</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830</a:t>
                      </a:r>
                      <a:endPar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lnSpc>
                          <a:spcPct val="100000"/>
                        </a:lnSpc>
                      </a:pP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宝鸡奥达房地产开发有限公司</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r>
              <a:tr h="455295">
                <a:tc gridSpan="8">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350" b="1" kern="1200" dirty="0" smtClean="0">
                          <a:solidFill>
                            <a:schemeClr val="bg1"/>
                          </a:solidFill>
                          <a:latin typeface="仿宋" panose="02010609060101010101" charset="-122"/>
                          <a:ea typeface="仿宋" panose="02010609060101010101" charset="-122"/>
                          <a:cs typeface="+mn-cs"/>
                        </a:rPr>
                        <a:t>宝鸡市自然资源和规划局  宝鸡市公共资源交易中心             </a:t>
                      </a:r>
                      <a:endParaRPr lang="zh-CN" altLang="en-US" sz="1350" b="1" kern="1200" dirty="0" smtClean="0">
                        <a:solidFill>
                          <a:schemeClr val="bg1"/>
                        </a:solidFill>
                        <a:latin typeface="仿宋" panose="02010609060101010101" charset="-122"/>
                        <a:ea typeface="仿宋" panose="02010609060101010101" charset="-122"/>
                        <a:cs typeface="+mn-cs"/>
                      </a:endParaRPr>
                    </a:p>
                  </a:txBody>
                  <a:tcPr marL="68591" marR="68591" marT="34295" marB="34295">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635" y="0"/>
          <a:ext cx="9144635" cy="5143500"/>
        </p:xfrm>
        <a:graphic>
          <a:graphicData uri="http://schemas.openxmlformats.org/drawingml/2006/table">
            <a:tbl>
              <a:tblPr firstRow="1" bandRow="1">
                <a:tableStyleId>{5C22544A-7EE6-4342-B048-85BDC9FD1C3A}</a:tableStyleId>
              </a:tblPr>
              <a:tblGrid>
                <a:gridCol w="503555"/>
                <a:gridCol w="1267460"/>
                <a:gridCol w="1791335"/>
                <a:gridCol w="1080770"/>
                <a:gridCol w="1505585"/>
                <a:gridCol w="698500"/>
                <a:gridCol w="589280"/>
                <a:gridCol w="749935"/>
                <a:gridCol w="958215"/>
              </a:tblGrid>
              <a:tr h="499745">
                <a:tc gridSpan="9">
                  <a:txBody>
                    <a:bodyPr/>
                    <a:lstStyle/>
                    <a:p>
                      <a:pPr algn="ctr"/>
                      <a:r>
                        <a:rPr lang="en-US" altLang="zh-CN" sz="2700" b="0" dirty="0" smtClean="0">
                          <a:solidFill>
                            <a:srgbClr val="FF0000"/>
                          </a:solidFill>
                          <a:latin typeface="方正小标宋简体" panose="03000509000000000000" charset="-122"/>
                          <a:ea typeface="方正小标宋简体" panose="03000509000000000000" charset="-122"/>
                          <a:cs typeface="方正小标宋简体" panose="03000509000000000000" charset="-122"/>
                          <a:sym typeface="+mn-ea"/>
                        </a:rPr>
                        <a:t>2025</a:t>
                      </a:r>
                      <a:r>
                        <a:rPr lang="zh-CN" altLang="en-US" sz="2700" b="0" baseline="0" dirty="0" smtClean="0">
                          <a:solidFill>
                            <a:srgbClr val="FF0000"/>
                          </a:solidFill>
                          <a:latin typeface="方正小标宋简体" panose="03000509000000000000" charset="-122"/>
                          <a:ea typeface="方正小标宋简体" panose="03000509000000000000" charset="-122"/>
                          <a:cs typeface="方正小标宋简体" panose="03000509000000000000" charset="-122"/>
                        </a:rPr>
                        <a:t>年国有建设用地使用权公开出让</a:t>
                      </a:r>
                      <a:endParaRPr lang="zh-CN" altLang="en-US" sz="2700" b="0" baseline="0" dirty="0">
                        <a:solidFill>
                          <a:srgbClr val="FF0000"/>
                        </a:solidFill>
                        <a:latin typeface="方正小标宋简体" panose="03000509000000000000" charset="-122"/>
                        <a:ea typeface="方正小标宋简体" panose="03000509000000000000" charset="-122"/>
                        <a:cs typeface="方正小标宋简体" panose="03000509000000000000"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286385">
                <a:tc gridSpan="9">
                  <a:txBody>
                    <a:bodyPr/>
                    <a:lstStyle/>
                    <a:p>
                      <a:r>
                        <a:rPr lang="zh-CN" altLang="en-US" sz="1350" b="1" i="0" baseline="0" dirty="0" smtClean="0">
                          <a:solidFill>
                            <a:schemeClr val="bg1"/>
                          </a:solidFill>
                          <a:latin typeface="仿宋" panose="02010609060101010101" charset="-122"/>
                          <a:ea typeface="仿宋" panose="02010609060101010101" charset="-122"/>
                          <a:cs typeface="仿宋" panose="02010609060101010101" charset="-122"/>
                        </a:rPr>
                        <a:t>报价截止时间</a:t>
                      </a:r>
                      <a:r>
                        <a:rPr lang="en-US" altLang="zh-CN" sz="1350" b="1" i="0" baseline="0" dirty="0" smtClean="0">
                          <a:solidFill>
                            <a:schemeClr val="bg1"/>
                          </a:solidFill>
                          <a:latin typeface="仿宋" panose="02010609060101010101" charset="-122"/>
                          <a:ea typeface="仿宋" panose="02010609060101010101" charset="-122"/>
                          <a:cs typeface="仿宋" panose="02010609060101010101" charset="-122"/>
                        </a:rPr>
                        <a:t>:</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2025-4-27                                                     </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单位：万元、平方米</a:t>
                      </a:r>
                      <a:endParaRPr lang="zh-CN" altLang="en-US" sz="1350" b="1" i="0" baseline="0"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732790">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序号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宗地编号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宗地位置</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面积</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buNone/>
                      </a:pPr>
                      <a:endParaRPr lang="zh-CN" altLang="en-US" sz="1350" b="1" dirty="0" smtClean="0">
                        <a:solidFill>
                          <a:schemeClr val="bg1"/>
                        </a:solidFill>
                        <a:latin typeface="仿宋" panose="02010609060101010101" charset="-122"/>
                        <a:ea typeface="仿宋" panose="02010609060101010101" charset="-122"/>
                        <a:sym typeface="+mn-ea"/>
                      </a:endParaRPr>
                    </a:p>
                    <a:p>
                      <a:pPr algn="ctr">
                        <a:buNone/>
                      </a:pPr>
                      <a:r>
                        <a:rPr lang="zh-CN" altLang="en-US" sz="1350" b="1" dirty="0" smtClean="0">
                          <a:solidFill>
                            <a:schemeClr val="bg1"/>
                          </a:solidFill>
                          <a:latin typeface="仿宋" panose="02010609060101010101" charset="-122"/>
                          <a:ea typeface="仿宋" panose="02010609060101010101" charset="-122"/>
                          <a:sym typeface="+mn-ea"/>
                        </a:rPr>
                        <a:t>标准地控制指标</a:t>
                      </a:r>
                      <a:endParaRPr lang="zh-CN" altLang="en-US" sz="1350" b="1" i="0" baseline="0" dirty="0" smtClean="0">
                        <a:solidFill>
                          <a:schemeClr val="bg1"/>
                        </a:solidFill>
                        <a:latin typeface="仿宋" panose="02010609060101010101" charset="-122"/>
                        <a:ea typeface="仿宋" panose="02010609060101010101" charset="-122"/>
                      </a:endParaRPr>
                    </a:p>
                    <a:p>
                      <a:pPr algn="ctr">
                        <a:buNone/>
                      </a:pP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nchorCtr="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p>
                      <a:pPr algn="ctr"/>
                      <a:r>
                        <a:rPr lang="zh-CN" altLang="en-US" sz="1350" b="1" i="0" baseline="0" dirty="0" smtClean="0">
                          <a:solidFill>
                            <a:schemeClr val="bg1"/>
                          </a:solidFill>
                          <a:latin typeface="仿宋" panose="02010609060101010101" charset="-122"/>
                          <a:ea typeface="仿宋" panose="02010609060101010101" charset="-122"/>
                        </a:rPr>
                        <a:t>挂牌</a:t>
                      </a:r>
                      <a:endParaRPr lang="zh-CN" altLang="en-US" sz="1350" b="1" i="0" baseline="0" dirty="0" smtClean="0">
                        <a:solidFill>
                          <a:schemeClr val="bg1"/>
                        </a:solidFill>
                        <a:latin typeface="仿宋" panose="02010609060101010101" charset="-122"/>
                        <a:ea typeface="仿宋" panose="02010609060101010101" charset="-122"/>
                      </a:endParaRPr>
                    </a:p>
                    <a:p>
                      <a:pPr algn="ctr"/>
                      <a:r>
                        <a:rPr lang="zh-CN" altLang="en-US" sz="1350" b="1" i="0" baseline="0" dirty="0" smtClean="0">
                          <a:solidFill>
                            <a:schemeClr val="bg1"/>
                          </a:solidFill>
                          <a:latin typeface="仿宋" panose="02010609060101010101" charset="-122"/>
                          <a:ea typeface="仿宋" panose="02010609060101010101" charset="-122"/>
                        </a:rPr>
                        <a:t>起价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增价 增幅</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现时</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报价</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rPr>
                        <a:t>报价</a:t>
                      </a:r>
                      <a:endParaRPr lang="en-US" altLang="zh-CN" sz="1350" b="1" dirty="0" smtClean="0">
                        <a:solidFill>
                          <a:schemeClr val="bg1"/>
                        </a:solidFill>
                        <a:latin typeface="仿宋" panose="02010609060101010101" charset="-122"/>
                        <a:ea typeface="仿宋" panose="02010609060101010101" charset="-122"/>
                      </a:endParaRPr>
                    </a:p>
                    <a:p>
                      <a:pPr algn="ctr"/>
                      <a:r>
                        <a:rPr lang="zh-CN" altLang="en-US" sz="1350" b="1" dirty="0" smtClean="0">
                          <a:solidFill>
                            <a:schemeClr val="bg1"/>
                          </a:solidFill>
                          <a:latin typeface="仿宋" panose="02010609060101010101" charset="-122"/>
                          <a:ea typeface="仿宋" panose="02010609060101010101" charset="-122"/>
                        </a:rPr>
                        <a:t>单位</a:t>
                      </a:r>
                      <a:endParaRPr lang="zh-CN" altLang="en-US"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r>
              <a:tr h="3176905">
                <a:tc>
                  <a:txBody>
                    <a:bodyPr/>
                    <a:lstStyle/>
                    <a:p>
                      <a:pPr algn="ctr"/>
                      <a:r>
                        <a:rPr lang="en-US" altLang="zh-CN" sz="1350" b="1" dirty="0" smtClean="0">
                          <a:solidFill>
                            <a:schemeClr val="bg1"/>
                          </a:solidFill>
                          <a:latin typeface="仿宋" panose="02010609060101010101" charset="-122"/>
                          <a:ea typeface="仿宋" panose="02010609060101010101" charset="-122"/>
                        </a:rPr>
                        <a:t>6</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en-US" sz="1350" b="1" dirty="0" smtClean="0">
                          <a:solidFill>
                            <a:schemeClr val="bg1"/>
                          </a:solidFill>
                          <a:latin typeface="仿宋" panose="02010609060101010101" charset="-122"/>
                          <a:ea typeface="仿宋" panose="02010609060101010101" charset="-122"/>
                          <a:cs typeface="仿宋" panose="02010609060101010101" charset="-122"/>
                          <a:sym typeface="+mn-ea"/>
                        </a:rPr>
                        <a:t>BJTC</a:t>
                      </a:r>
                      <a:r>
                        <a:rPr sz="1350" b="1" dirty="0" smtClean="0">
                          <a:solidFill>
                            <a:schemeClr val="bg1"/>
                          </a:solidFill>
                          <a:latin typeface="仿宋" panose="02010609060101010101" charset="-122"/>
                          <a:ea typeface="仿宋" panose="02010609060101010101" charset="-122"/>
                          <a:cs typeface="仿宋" panose="02010609060101010101" charset="-122"/>
                          <a:sym typeface="+mn-ea"/>
                        </a:rPr>
                        <a:t>[202</a:t>
                      </a:r>
                      <a:r>
                        <a:rPr lang="en-US" sz="1350" b="1" dirty="0" smtClean="0">
                          <a:solidFill>
                            <a:schemeClr val="bg1"/>
                          </a:solidFill>
                          <a:latin typeface="仿宋" panose="02010609060101010101" charset="-122"/>
                          <a:ea typeface="仿宋" panose="02010609060101010101" charset="-122"/>
                          <a:cs typeface="仿宋" panose="02010609060101010101" charset="-122"/>
                          <a:sym typeface="+mn-ea"/>
                        </a:rPr>
                        <a:t>5</a:t>
                      </a:r>
                      <a:r>
                        <a:rPr sz="1350" b="1" dirty="0" smtClean="0">
                          <a:solidFill>
                            <a:schemeClr val="bg1"/>
                          </a:solidFill>
                          <a:latin typeface="仿宋" panose="02010609060101010101" charset="-122"/>
                          <a:ea typeface="仿宋" panose="02010609060101010101" charset="-122"/>
                          <a:cs typeface="仿宋" panose="02010609060101010101" charset="-122"/>
                          <a:sym typeface="+mn-ea"/>
                        </a:rPr>
                        <a:t>]</a:t>
                      </a:r>
                      <a:r>
                        <a:rPr lang="en-US" sz="1350" b="1" dirty="0" smtClean="0">
                          <a:solidFill>
                            <a:schemeClr val="bg1"/>
                          </a:solidFill>
                          <a:latin typeface="仿宋" panose="02010609060101010101" charset="-122"/>
                          <a:ea typeface="仿宋" panose="02010609060101010101" charset="-122"/>
                          <a:cs typeface="仿宋" panose="02010609060101010101" charset="-122"/>
                        </a:rPr>
                        <a:t>8</a:t>
                      </a:r>
                      <a:r>
                        <a:rPr sz="1350" b="1" dirty="0" smtClean="0">
                          <a:solidFill>
                            <a:schemeClr val="bg1"/>
                          </a:solidFill>
                          <a:latin typeface="仿宋" panose="02010609060101010101" charset="-122"/>
                          <a:ea typeface="仿宋" panose="02010609060101010101" charset="-122"/>
                          <a:cs typeface="仿宋" panose="02010609060101010101" charset="-122"/>
                        </a:rPr>
                        <a:t>号</a:t>
                      </a:r>
                      <a:endParaRPr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位于宝鸡市渭滨区连霍高速以西以南、姜谭西路以北、崖子村现状通村道路以东范围内</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 用途：</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工业</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出让年限：</a:t>
                      </a:r>
                      <a:r>
                        <a:rPr 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50</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年</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开发建设要求：容积率：不小于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1.0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；建筑密度：不小于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40%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；绿地率：不大于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15%</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；其他执行宝鸡市自然资源和规划局提出的规划设计条件</a:t>
                      </a:r>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                                                                                                                                             </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规划用地面积</a:t>
                      </a:r>
                      <a:r>
                        <a:rPr lang="en-US" altLang="zh-CN" sz="1350" b="1" dirty="0" smtClean="0">
                          <a:solidFill>
                            <a:schemeClr val="bg1"/>
                          </a:solidFill>
                          <a:latin typeface="宋体" panose="02010600030101010101" pitchFamily="2" charset="-122"/>
                          <a:ea typeface="宋体" panose="02010600030101010101" pitchFamily="2" charset="-122"/>
                          <a:cs typeface="仿宋" panose="02010609060101010101" charset="-122"/>
                          <a:sym typeface="+mn-ea"/>
                        </a:rPr>
                        <a:t>12742</a:t>
                      </a:r>
                      <a:r>
                        <a:rPr altLang="zh-CN" sz="1350" b="1" dirty="0" smtClean="0">
                          <a:solidFill>
                            <a:schemeClr val="bg1"/>
                          </a:solidFill>
                          <a:latin typeface="宋体" panose="02010600030101010101" pitchFamily="2" charset="-122"/>
                          <a:ea typeface="宋体" panose="02010600030101010101" pitchFamily="2" charset="-122"/>
                          <a:cs typeface="仿宋" panose="02010609060101010101" charset="-122"/>
                          <a:sym typeface="+mn-ea"/>
                        </a:rPr>
                        <a:t>㎡</a:t>
                      </a:r>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（合</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19.113</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亩），其中建设用地面积</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 15.807</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亩，代征城市绿地</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3.306</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a:t>
                      </a:r>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endParaRPr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buNone/>
                      </a:pP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控制性指标：</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用地定额参照执行《陕西省建设用地定额标准（</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2015</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版）》、容积率</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≥1.0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、固定资产强度</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≥300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万元</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亩、亩均税收</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≥10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万元</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亩、亩均产值</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≥200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万元</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nchorCtr="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dirty="0" smtClean="0">
                          <a:solidFill>
                            <a:schemeClr val="bg1"/>
                          </a:solidFill>
                          <a:latin typeface="仿宋" panose="02010609060101010101" charset="-122"/>
                          <a:ea typeface="仿宋" panose="02010609060101010101" charset="-122"/>
                        </a:rPr>
                        <a:t>440</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dirty="0" smtClean="0">
                          <a:solidFill>
                            <a:schemeClr val="bg1"/>
                          </a:solidFill>
                          <a:latin typeface="仿宋" panose="02010609060101010101" charset="-122"/>
                          <a:ea typeface="仿宋" panose="02010609060101010101" charset="-122"/>
                        </a:rPr>
                        <a:t>9</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449</a:t>
                      </a:r>
                      <a:endPar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lnSpc>
                          <a:spcPct val="100000"/>
                        </a:lnSpc>
                      </a:pP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宝鸡市金成工贸有限责任公司</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r>
              <a:tr h="447675">
                <a:tc gridSpan="9">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350" b="1" kern="1200" dirty="0" smtClean="0">
                          <a:solidFill>
                            <a:schemeClr val="bg1"/>
                          </a:solidFill>
                          <a:latin typeface="仿宋" panose="02010609060101010101" charset="-122"/>
                          <a:ea typeface="仿宋" panose="02010609060101010101" charset="-122"/>
                          <a:cs typeface="+mn-cs"/>
                        </a:rPr>
                        <a:t>宝鸡市自然资源和规划局  宝鸡市公共资源交易中心             </a:t>
                      </a:r>
                      <a:endParaRPr lang="zh-CN" altLang="en-US" sz="1350" b="1" kern="1200" dirty="0" smtClean="0">
                        <a:solidFill>
                          <a:schemeClr val="bg1"/>
                        </a:solidFill>
                        <a:latin typeface="仿宋" panose="02010609060101010101" charset="-122"/>
                        <a:ea typeface="仿宋" panose="02010609060101010101" charset="-122"/>
                        <a:cs typeface="+mn-cs"/>
                      </a:endParaRPr>
                    </a:p>
                  </a:txBody>
                  <a:tcPr marL="68591" marR="68591" marT="34295" marB="34295">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635" y="0"/>
          <a:ext cx="9149715" cy="5293995"/>
        </p:xfrm>
        <a:graphic>
          <a:graphicData uri="http://schemas.openxmlformats.org/drawingml/2006/table">
            <a:tbl>
              <a:tblPr firstRow="1" bandRow="1">
                <a:tableStyleId>{5C22544A-7EE6-4342-B048-85BDC9FD1C3A}</a:tableStyleId>
              </a:tblPr>
              <a:tblGrid>
                <a:gridCol w="608330"/>
                <a:gridCol w="1362710"/>
                <a:gridCol w="2473325"/>
                <a:gridCol w="1191260"/>
                <a:gridCol w="737870"/>
                <a:gridCol w="711835"/>
                <a:gridCol w="906145"/>
                <a:gridCol w="1158240"/>
              </a:tblGrid>
              <a:tr h="494665">
                <a:tc gridSpan="8">
                  <a:txBody>
                    <a:bodyPr/>
                    <a:lstStyle/>
                    <a:p>
                      <a:pPr algn="ctr"/>
                      <a:r>
                        <a:rPr lang="en-US" altLang="zh-CN" sz="2700" b="0" dirty="0" smtClean="0">
                          <a:solidFill>
                            <a:srgbClr val="FF0000"/>
                          </a:solidFill>
                          <a:latin typeface="方正小标宋简体" panose="03000509000000000000" charset="-122"/>
                          <a:ea typeface="方正小标宋简体" panose="03000509000000000000" charset="-122"/>
                          <a:cs typeface="方正小标宋简体" panose="03000509000000000000" charset="-122"/>
                          <a:sym typeface="+mn-ea"/>
                        </a:rPr>
                        <a:t>2025</a:t>
                      </a:r>
                      <a:r>
                        <a:rPr lang="zh-CN" altLang="en-US" sz="2700" b="0" baseline="0" dirty="0" smtClean="0">
                          <a:solidFill>
                            <a:srgbClr val="FF0000"/>
                          </a:solidFill>
                          <a:latin typeface="方正小标宋简体" panose="03000509000000000000" charset="-122"/>
                          <a:ea typeface="方正小标宋简体" panose="03000509000000000000" charset="-122"/>
                          <a:cs typeface="方正小标宋简体" panose="03000509000000000000" charset="-122"/>
                        </a:rPr>
                        <a:t>年国有建设用地使用权公开出让</a:t>
                      </a:r>
                      <a:endParaRPr lang="zh-CN" altLang="en-US" sz="2700" b="0" baseline="0" dirty="0">
                        <a:solidFill>
                          <a:srgbClr val="FF0000"/>
                        </a:solidFill>
                        <a:latin typeface="方正小标宋简体" panose="03000509000000000000" charset="-122"/>
                        <a:ea typeface="方正小标宋简体" panose="03000509000000000000" charset="-122"/>
                        <a:cs typeface="方正小标宋简体" panose="03000509000000000000"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475615">
                <a:tc gridSpan="8">
                  <a:txBody>
                    <a:bodyPr/>
                    <a:lstStyle/>
                    <a:p>
                      <a:r>
                        <a:rPr lang="zh-CN" altLang="en-US" sz="1350" b="1" i="0" baseline="0" dirty="0" smtClean="0">
                          <a:solidFill>
                            <a:schemeClr val="bg1"/>
                          </a:solidFill>
                          <a:latin typeface="仿宋" panose="02010609060101010101" charset="-122"/>
                          <a:ea typeface="仿宋" panose="02010609060101010101" charset="-122"/>
                          <a:cs typeface="仿宋" panose="02010609060101010101" charset="-122"/>
                        </a:rPr>
                        <a:t>报价截止时间</a:t>
                      </a:r>
                      <a:r>
                        <a:rPr lang="en-US" altLang="zh-CN" sz="1350" b="1" i="0" baseline="0" dirty="0" smtClean="0">
                          <a:solidFill>
                            <a:schemeClr val="bg1"/>
                          </a:solidFill>
                          <a:latin typeface="仿宋" panose="02010609060101010101" charset="-122"/>
                          <a:ea typeface="仿宋" panose="02010609060101010101" charset="-122"/>
                          <a:cs typeface="仿宋" panose="02010609060101010101" charset="-122"/>
                        </a:rPr>
                        <a:t>:</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2025-4-27                                                     </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单位：万元、平方米</a:t>
                      </a:r>
                      <a:endParaRPr lang="zh-CN" altLang="en-US" sz="1350" b="1" i="0" baseline="0"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725805">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序号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宗地编号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宗地位置</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面积</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p>
                      <a:pPr algn="ctr"/>
                      <a:r>
                        <a:rPr lang="zh-CN" altLang="en-US" sz="1350" b="1" i="0" baseline="0" dirty="0" smtClean="0">
                          <a:solidFill>
                            <a:schemeClr val="bg1"/>
                          </a:solidFill>
                          <a:latin typeface="仿宋" panose="02010609060101010101" charset="-122"/>
                          <a:ea typeface="仿宋" panose="02010609060101010101" charset="-122"/>
                        </a:rPr>
                        <a:t>挂牌</a:t>
                      </a:r>
                      <a:endParaRPr lang="zh-CN" altLang="en-US" sz="1350" b="1" i="0" baseline="0" dirty="0" smtClean="0">
                        <a:solidFill>
                          <a:schemeClr val="bg1"/>
                        </a:solidFill>
                        <a:latin typeface="仿宋" panose="02010609060101010101" charset="-122"/>
                        <a:ea typeface="仿宋" panose="02010609060101010101" charset="-122"/>
                      </a:endParaRPr>
                    </a:p>
                    <a:p>
                      <a:pPr algn="ctr"/>
                      <a:r>
                        <a:rPr lang="zh-CN" altLang="en-US" sz="1350" b="1" i="0" baseline="0" dirty="0" smtClean="0">
                          <a:solidFill>
                            <a:schemeClr val="bg1"/>
                          </a:solidFill>
                          <a:latin typeface="仿宋" panose="02010609060101010101" charset="-122"/>
                          <a:ea typeface="仿宋" panose="02010609060101010101" charset="-122"/>
                        </a:rPr>
                        <a:t>起价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增价 增幅</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现时</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报价</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rPr>
                        <a:t>报价</a:t>
                      </a:r>
                      <a:endParaRPr lang="en-US" altLang="zh-CN" sz="1350" b="1" dirty="0" smtClean="0">
                        <a:solidFill>
                          <a:schemeClr val="bg1"/>
                        </a:solidFill>
                        <a:latin typeface="仿宋" panose="02010609060101010101" charset="-122"/>
                        <a:ea typeface="仿宋" panose="02010609060101010101" charset="-122"/>
                      </a:endParaRPr>
                    </a:p>
                    <a:p>
                      <a:pPr algn="ctr"/>
                      <a:r>
                        <a:rPr lang="zh-CN" altLang="en-US" sz="1350" b="1" dirty="0" smtClean="0">
                          <a:solidFill>
                            <a:schemeClr val="bg1"/>
                          </a:solidFill>
                          <a:latin typeface="仿宋" panose="02010609060101010101" charset="-122"/>
                          <a:ea typeface="仿宋" panose="02010609060101010101" charset="-122"/>
                        </a:rPr>
                        <a:t>单位</a:t>
                      </a:r>
                      <a:endParaRPr lang="zh-CN" altLang="en-US"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r>
              <a:tr h="3146425">
                <a:tc>
                  <a:txBody>
                    <a:bodyPr/>
                    <a:lstStyle/>
                    <a:p>
                      <a:pPr algn="ctr"/>
                      <a:r>
                        <a:rPr lang="en-US" altLang="zh-CN" sz="1350" b="1" dirty="0" smtClean="0">
                          <a:solidFill>
                            <a:schemeClr val="bg1"/>
                          </a:solidFill>
                          <a:latin typeface="仿宋" panose="02010609060101010101" charset="-122"/>
                          <a:ea typeface="仿宋" panose="02010609060101010101" charset="-122"/>
                        </a:rPr>
                        <a:t>7</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en-US" sz="1350" b="1" dirty="0" smtClean="0">
                          <a:solidFill>
                            <a:schemeClr val="bg1"/>
                          </a:solidFill>
                          <a:latin typeface="仿宋" panose="02010609060101010101" charset="-122"/>
                          <a:ea typeface="仿宋" panose="02010609060101010101" charset="-122"/>
                          <a:cs typeface="仿宋" panose="02010609060101010101" charset="-122"/>
                          <a:sym typeface="+mn-ea"/>
                        </a:rPr>
                        <a:t>BJTC</a:t>
                      </a:r>
                      <a:r>
                        <a:rPr sz="1350" b="1" dirty="0" smtClean="0">
                          <a:solidFill>
                            <a:schemeClr val="bg1"/>
                          </a:solidFill>
                          <a:latin typeface="仿宋" panose="02010609060101010101" charset="-122"/>
                          <a:ea typeface="仿宋" panose="02010609060101010101" charset="-122"/>
                          <a:cs typeface="仿宋" panose="02010609060101010101" charset="-122"/>
                          <a:sym typeface="+mn-ea"/>
                        </a:rPr>
                        <a:t>[202</a:t>
                      </a:r>
                      <a:r>
                        <a:rPr lang="en-US" sz="1350" b="1" dirty="0" smtClean="0">
                          <a:solidFill>
                            <a:schemeClr val="bg1"/>
                          </a:solidFill>
                          <a:latin typeface="仿宋" panose="02010609060101010101" charset="-122"/>
                          <a:ea typeface="仿宋" panose="02010609060101010101" charset="-122"/>
                          <a:cs typeface="仿宋" panose="02010609060101010101" charset="-122"/>
                          <a:sym typeface="+mn-ea"/>
                        </a:rPr>
                        <a:t>5</a:t>
                      </a:r>
                      <a:r>
                        <a:rPr sz="1350" b="1" dirty="0" smtClean="0">
                          <a:solidFill>
                            <a:schemeClr val="bg1"/>
                          </a:solidFill>
                          <a:latin typeface="仿宋" panose="02010609060101010101" charset="-122"/>
                          <a:ea typeface="仿宋" panose="02010609060101010101" charset="-122"/>
                          <a:cs typeface="仿宋" panose="02010609060101010101" charset="-122"/>
                          <a:sym typeface="+mn-ea"/>
                        </a:rPr>
                        <a:t>]</a:t>
                      </a:r>
                      <a:r>
                        <a:rPr lang="en-US" sz="1350" b="1" dirty="0" smtClean="0">
                          <a:solidFill>
                            <a:schemeClr val="bg1"/>
                          </a:solidFill>
                          <a:latin typeface="仿宋" panose="02010609060101010101" charset="-122"/>
                          <a:ea typeface="仿宋" panose="02010609060101010101" charset="-122"/>
                          <a:cs typeface="仿宋" panose="02010609060101010101" charset="-122"/>
                        </a:rPr>
                        <a:t>9</a:t>
                      </a:r>
                      <a:r>
                        <a:rPr sz="1350" b="1" dirty="0" smtClean="0">
                          <a:solidFill>
                            <a:schemeClr val="bg1"/>
                          </a:solidFill>
                          <a:latin typeface="仿宋" panose="02010609060101010101" charset="-122"/>
                          <a:ea typeface="仿宋" panose="02010609060101010101" charset="-122"/>
                          <a:cs typeface="仿宋" panose="02010609060101010101" charset="-122"/>
                        </a:rPr>
                        <a:t>号</a:t>
                      </a:r>
                      <a:endParaRPr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位于宝鸡市陈仓区兴华苑小区以东、虢磻路以西、东大街以南、虢镇大道以北范围内</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用途：</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住宅、商业</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出让年限：住宅</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70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年、商业</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4</a:t>
                      </a:r>
                      <a:r>
                        <a:rPr 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0</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年</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开发建设要求：容积率：高层住宅不大于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2.9</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、多层商业不大于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4.0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、高层商业不大于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6.5</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；建筑密度：高层住宅不大于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20%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、多层商业不大于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60%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、高层商业不大于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55%</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；绿地率：住宅不小于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30%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、商业不小于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20%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；其他执行宝鸡市自然资源和规划局提出的规划设计条件</a:t>
                      </a:r>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                                                                                                                                             </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规划用地面积</a:t>
                      </a:r>
                      <a:r>
                        <a:rPr lang="en-US" altLang="zh-CN" sz="1350" b="1" dirty="0" smtClean="0">
                          <a:solidFill>
                            <a:schemeClr val="bg1"/>
                          </a:solidFill>
                          <a:latin typeface="宋体" panose="02010600030101010101" pitchFamily="2" charset="-122"/>
                          <a:ea typeface="宋体" panose="02010600030101010101" pitchFamily="2" charset="-122"/>
                          <a:cs typeface="仿宋" panose="02010609060101010101" charset="-122"/>
                          <a:sym typeface="+mn-ea"/>
                        </a:rPr>
                        <a:t>25694</a:t>
                      </a:r>
                      <a:r>
                        <a:rPr altLang="zh-CN" sz="1350" b="1" dirty="0" smtClean="0">
                          <a:solidFill>
                            <a:schemeClr val="bg1"/>
                          </a:solidFill>
                          <a:latin typeface="宋体" panose="02010600030101010101" pitchFamily="2" charset="-122"/>
                          <a:ea typeface="宋体" panose="02010600030101010101" pitchFamily="2" charset="-122"/>
                          <a:cs typeface="仿宋" panose="02010609060101010101" charset="-122"/>
                          <a:sym typeface="+mn-ea"/>
                        </a:rPr>
                        <a:t>㎡</a:t>
                      </a:r>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（合</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38.541</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亩），其中住宅用地</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25.638</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亩，商业用地</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12.903</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a:t>
                      </a:r>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endParaRPr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dirty="0" smtClean="0">
                          <a:solidFill>
                            <a:schemeClr val="bg1"/>
                          </a:solidFill>
                          <a:latin typeface="仿宋" panose="02010609060101010101" charset="-122"/>
                          <a:ea typeface="仿宋" panose="02010609060101010101" charset="-122"/>
                        </a:rPr>
                        <a:t>7130</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dirty="0" smtClean="0">
                          <a:solidFill>
                            <a:schemeClr val="bg1"/>
                          </a:solidFill>
                          <a:latin typeface="仿宋" panose="02010609060101010101" charset="-122"/>
                          <a:ea typeface="仿宋" panose="02010609060101010101" charset="-122"/>
                        </a:rPr>
                        <a:t>357</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7487</a:t>
                      </a:r>
                      <a:endPar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lnSpc>
                          <a:spcPct val="100000"/>
                        </a:lnSpc>
                      </a:pP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无人报名</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r>
              <a:tr h="443230">
                <a:tc gridSpan="8">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350" b="1" kern="1200" dirty="0" smtClean="0">
                          <a:solidFill>
                            <a:schemeClr val="bg1"/>
                          </a:solidFill>
                          <a:latin typeface="仿宋" panose="02010609060101010101" charset="-122"/>
                          <a:ea typeface="仿宋" panose="02010609060101010101" charset="-122"/>
                          <a:cs typeface="+mn-cs"/>
                        </a:rPr>
                        <a:t>宝鸡市自然资源和规划局  宝鸡市公共资源交易中心             </a:t>
                      </a:r>
                      <a:endParaRPr lang="zh-CN" altLang="en-US" sz="1350" b="1" kern="1200" dirty="0" smtClean="0">
                        <a:solidFill>
                          <a:schemeClr val="bg1"/>
                        </a:solidFill>
                        <a:latin typeface="仿宋" panose="02010609060101010101" charset="-122"/>
                        <a:ea typeface="仿宋" panose="02010609060101010101" charset="-122"/>
                        <a:cs typeface="+mn-cs"/>
                      </a:endParaRPr>
                    </a:p>
                  </a:txBody>
                  <a:tcPr marL="68591" marR="68591" marT="34295" marB="34295">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635" y="0"/>
          <a:ext cx="9098280" cy="5160645"/>
        </p:xfrm>
        <a:graphic>
          <a:graphicData uri="http://schemas.openxmlformats.org/drawingml/2006/table">
            <a:tbl>
              <a:tblPr firstRow="1" bandRow="1">
                <a:tableStyleId>{5C22544A-7EE6-4342-B048-85BDC9FD1C3A}</a:tableStyleId>
              </a:tblPr>
              <a:tblGrid>
                <a:gridCol w="623570"/>
                <a:gridCol w="1500505"/>
                <a:gridCol w="2488565"/>
                <a:gridCol w="1296035"/>
                <a:gridCol w="817880"/>
                <a:gridCol w="608330"/>
                <a:gridCol w="774065"/>
                <a:gridCol w="989330"/>
              </a:tblGrid>
              <a:tr h="483235">
                <a:tc gridSpan="8">
                  <a:txBody>
                    <a:bodyPr/>
                    <a:lstStyle/>
                    <a:p>
                      <a:pPr algn="ctr"/>
                      <a:r>
                        <a:rPr lang="en-US" altLang="zh-CN" sz="2700" b="0" dirty="0" smtClean="0">
                          <a:solidFill>
                            <a:srgbClr val="FF0000"/>
                          </a:solidFill>
                          <a:latin typeface="方正小标宋简体" panose="03000509000000000000" charset="-122"/>
                          <a:ea typeface="方正小标宋简体" panose="03000509000000000000" charset="-122"/>
                          <a:cs typeface="方正小标宋简体" panose="03000509000000000000" charset="-122"/>
                          <a:sym typeface="+mn-ea"/>
                        </a:rPr>
                        <a:t>2025</a:t>
                      </a:r>
                      <a:r>
                        <a:rPr lang="zh-CN" altLang="en-US" sz="2700" b="0" baseline="0" dirty="0" smtClean="0">
                          <a:solidFill>
                            <a:srgbClr val="FF0000"/>
                          </a:solidFill>
                          <a:latin typeface="方正小标宋简体" panose="03000509000000000000" charset="-122"/>
                          <a:ea typeface="方正小标宋简体" panose="03000509000000000000" charset="-122"/>
                          <a:cs typeface="方正小标宋简体" panose="03000509000000000000" charset="-122"/>
                        </a:rPr>
                        <a:t>年国有建设用地使用权公开出让</a:t>
                      </a:r>
                      <a:endParaRPr lang="zh-CN" altLang="en-US" sz="2700" b="0" baseline="0" dirty="0">
                        <a:solidFill>
                          <a:srgbClr val="FF0000"/>
                        </a:solidFill>
                        <a:latin typeface="方正小标宋简体" panose="03000509000000000000" charset="-122"/>
                        <a:ea typeface="方正小标宋简体" panose="03000509000000000000" charset="-122"/>
                        <a:cs typeface="方正小标宋简体" panose="03000509000000000000"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464185">
                <a:tc gridSpan="8">
                  <a:txBody>
                    <a:bodyPr/>
                    <a:lstStyle/>
                    <a:p>
                      <a:r>
                        <a:rPr lang="zh-CN" altLang="en-US" sz="1350" b="1" i="0" baseline="0" dirty="0" smtClean="0">
                          <a:solidFill>
                            <a:schemeClr val="bg1"/>
                          </a:solidFill>
                          <a:latin typeface="仿宋" panose="02010609060101010101" charset="-122"/>
                          <a:ea typeface="仿宋" panose="02010609060101010101" charset="-122"/>
                          <a:cs typeface="仿宋" panose="02010609060101010101" charset="-122"/>
                        </a:rPr>
                        <a:t>报价截止时间</a:t>
                      </a:r>
                      <a:r>
                        <a:rPr lang="en-US" altLang="zh-CN" sz="1350" b="1" i="0" baseline="0" dirty="0" smtClean="0">
                          <a:solidFill>
                            <a:schemeClr val="bg1"/>
                          </a:solidFill>
                          <a:latin typeface="仿宋" panose="02010609060101010101" charset="-122"/>
                          <a:ea typeface="仿宋" panose="02010609060101010101" charset="-122"/>
                          <a:cs typeface="仿宋" panose="02010609060101010101" charset="-122"/>
                        </a:rPr>
                        <a:t>:</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2025-4-27                                                     </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单位：万元、平方米</a:t>
                      </a:r>
                      <a:endParaRPr lang="zh-CN" altLang="en-US" sz="1350" b="1" i="0" baseline="0"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708660">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序号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宗地编号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宗地位置</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面积</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挂牌</a:t>
                      </a:r>
                      <a:endParaRPr lang="zh-CN" altLang="en-US" sz="1350" b="1" i="0" baseline="0" dirty="0" smtClean="0">
                        <a:solidFill>
                          <a:schemeClr val="bg1"/>
                        </a:solidFill>
                        <a:latin typeface="仿宋" panose="02010609060101010101" charset="-122"/>
                        <a:ea typeface="仿宋" panose="02010609060101010101" charset="-122"/>
                      </a:endParaRPr>
                    </a:p>
                    <a:p>
                      <a:pPr algn="ctr"/>
                      <a:r>
                        <a:rPr lang="zh-CN" altLang="en-US" sz="1350" b="1" i="0" baseline="0" dirty="0" smtClean="0">
                          <a:solidFill>
                            <a:schemeClr val="bg1"/>
                          </a:solidFill>
                          <a:latin typeface="仿宋" panose="02010609060101010101" charset="-122"/>
                          <a:ea typeface="仿宋" panose="02010609060101010101" charset="-122"/>
                        </a:rPr>
                        <a:t>起价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增价 增幅</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现时</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报价</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rPr>
                        <a:t>报价</a:t>
                      </a:r>
                      <a:endParaRPr lang="en-US" altLang="zh-CN" sz="1350" b="1" dirty="0" smtClean="0">
                        <a:solidFill>
                          <a:schemeClr val="bg1"/>
                        </a:solidFill>
                        <a:latin typeface="仿宋" panose="02010609060101010101" charset="-122"/>
                        <a:ea typeface="仿宋" panose="02010609060101010101" charset="-122"/>
                      </a:endParaRPr>
                    </a:p>
                    <a:p>
                      <a:pPr algn="ctr"/>
                      <a:r>
                        <a:rPr lang="zh-CN" altLang="en-US" sz="1350" b="1" dirty="0" smtClean="0">
                          <a:solidFill>
                            <a:schemeClr val="bg1"/>
                          </a:solidFill>
                          <a:latin typeface="仿宋" panose="02010609060101010101" charset="-122"/>
                          <a:ea typeface="仿宋" panose="02010609060101010101" charset="-122"/>
                        </a:rPr>
                        <a:t>单位</a:t>
                      </a:r>
                      <a:endParaRPr lang="zh-CN" altLang="en-US"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r>
              <a:tr h="3071495">
                <a:tc>
                  <a:txBody>
                    <a:bodyPr/>
                    <a:lstStyle/>
                    <a:p>
                      <a:pPr algn="ctr"/>
                      <a:r>
                        <a:rPr lang="en-US" altLang="zh-CN" sz="1350" b="1" dirty="0" smtClean="0">
                          <a:solidFill>
                            <a:schemeClr val="bg1"/>
                          </a:solidFill>
                          <a:latin typeface="仿宋" panose="02010609060101010101" charset="-122"/>
                          <a:ea typeface="仿宋" panose="02010609060101010101" charset="-122"/>
                        </a:rPr>
                        <a:t>8</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en-US" sz="1350" b="1" dirty="0" smtClean="0">
                          <a:solidFill>
                            <a:schemeClr val="bg1"/>
                          </a:solidFill>
                          <a:latin typeface="仿宋" panose="02010609060101010101" charset="-122"/>
                          <a:ea typeface="仿宋" panose="02010609060101010101" charset="-122"/>
                          <a:cs typeface="仿宋" panose="02010609060101010101" charset="-122"/>
                          <a:sym typeface="+mn-ea"/>
                        </a:rPr>
                        <a:t>BJTC</a:t>
                      </a:r>
                      <a:r>
                        <a:rPr sz="1350" b="1" dirty="0" smtClean="0">
                          <a:solidFill>
                            <a:schemeClr val="bg1"/>
                          </a:solidFill>
                          <a:latin typeface="仿宋" panose="02010609060101010101" charset="-122"/>
                          <a:ea typeface="仿宋" panose="02010609060101010101" charset="-122"/>
                          <a:cs typeface="仿宋" panose="02010609060101010101" charset="-122"/>
                          <a:sym typeface="+mn-ea"/>
                        </a:rPr>
                        <a:t>[202</a:t>
                      </a:r>
                      <a:r>
                        <a:rPr lang="en-US" sz="1350" b="1" dirty="0" smtClean="0">
                          <a:solidFill>
                            <a:schemeClr val="bg1"/>
                          </a:solidFill>
                          <a:latin typeface="仿宋" panose="02010609060101010101" charset="-122"/>
                          <a:ea typeface="仿宋" panose="02010609060101010101" charset="-122"/>
                          <a:cs typeface="仿宋" panose="02010609060101010101" charset="-122"/>
                          <a:sym typeface="+mn-ea"/>
                        </a:rPr>
                        <a:t>5</a:t>
                      </a:r>
                      <a:r>
                        <a:rPr sz="1350" b="1" dirty="0" smtClean="0">
                          <a:solidFill>
                            <a:schemeClr val="bg1"/>
                          </a:solidFill>
                          <a:latin typeface="仿宋" panose="02010609060101010101" charset="-122"/>
                          <a:ea typeface="仿宋" panose="02010609060101010101" charset="-122"/>
                          <a:cs typeface="仿宋" panose="02010609060101010101" charset="-122"/>
                          <a:sym typeface="+mn-ea"/>
                        </a:rPr>
                        <a:t>]</a:t>
                      </a:r>
                      <a:r>
                        <a:rPr lang="en-US" sz="1350" b="1" dirty="0" smtClean="0">
                          <a:solidFill>
                            <a:schemeClr val="bg1"/>
                          </a:solidFill>
                          <a:latin typeface="仿宋" panose="02010609060101010101" charset="-122"/>
                          <a:ea typeface="仿宋" panose="02010609060101010101" charset="-122"/>
                          <a:cs typeface="仿宋" panose="02010609060101010101" charset="-122"/>
                        </a:rPr>
                        <a:t>10</a:t>
                      </a:r>
                      <a:r>
                        <a:rPr sz="1350" b="1" dirty="0" smtClean="0">
                          <a:solidFill>
                            <a:schemeClr val="bg1"/>
                          </a:solidFill>
                          <a:latin typeface="仿宋" panose="02010609060101010101" charset="-122"/>
                          <a:ea typeface="仿宋" panose="02010609060101010101" charset="-122"/>
                          <a:cs typeface="仿宋" panose="02010609060101010101" charset="-122"/>
                        </a:rPr>
                        <a:t>号</a:t>
                      </a:r>
                      <a:endParaRPr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位于宝鸡市陈仓区新城中路、新城二路以东，千渭尚品一期、和平路以南，陈仓中路以西，陈仓大道、宝啤路以北范围内</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 用途：</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商业</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出让年限：</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40</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年</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开发建设要求：容积率：多层商业不大于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4.0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、高层商业不大于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6.5</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；建筑密度：多层商业不大于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60%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、高层商业不大于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55%</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p>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绿地率：不小于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20%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；其他执行宝鸡市自然资源和规划局提出的规划设计条件</a:t>
                      </a:r>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                                                                                                                                             </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规划用地面积</a:t>
                      </a:r>
                      <a:r>
                        <a:rPr lang="en-US" altLang="zh-CN" sz="1350" b="1" dirty="0" smtClean="0">
                          <a:solidFill>
                            <a:schemeClr val="bg1"/>
                          </a:solidFill>
                          <a:latin typeface="宋体" panose="02010600030101010101" pitchFamily="2" charset="-122"/>
                          <a:ea typeface="宋体" panose="02010600030101010101" pitchFamily="2" charset="-122"/>
                          <a:cs typeface="仿宋" panose="02010609060101010101" charset="-122"/>
                          <a:sym typeface="+mn-ea"/>
                        </a:rPr>
                        <a:t>3072.67</a:t>
                      </a:r>
                      <a:r>
                        <a:rPr altLang="zh-CN" sz="1350" b="1" dirty="0" smtClean="0">
                          <a:solidFill>
                            <a:schemeClr val="bg1"/>
                          </a:solidFill>
                          <a:latin typeface="宋体" panose="02010600030101010101" pitchFamily="2" charset="-122"/>
                          <a:ea typeface="宋体" panose="02010600030101010101" pitchFamily="2" charset="-122"/>
                          <a:cs typeface="仿宋" panose="02010609060101010101" charset="-122"/>
                          <a:sym typeface="+mn-ea"/>
                        </a:rPr>
                        <a:t>㎡</a:t>
                      </a:r>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（合</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4.609</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亩），其中建设用地</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3.575</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亩，代征城市道路用地</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1.034</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a:t>
                      </a:r>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endParaRPr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dirty="0" smtClean="0">
                          <a:solidFill>
                            <a:schemeClr val="bg1"/>
                          </a:solidFill>
                          <a:latin typeface="仿宋" panose="02010609060101010101" charset="-122"/>
                          <a:ea typeface="仿宋" panose="02010609060101010101" charset="-122"/>
                        </a:rPr>
                        <a:t>490</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dirty="0" smtClean="0">
                          <a:solidFill>
                            <a:schemeClr val="bg1"/>
                          </a:solidFill>
                          <a:latin typeface="仿宋" panose="02010609060101010101" charset="-122"/>
                          <a:ea typeface="仿宋" panose="02010609060101010101" charset="-122"/>
                        </a:rPr>
                        <a:t>25</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515</a:t>
                      </a:r>
                      <a:endPar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lnSpc>
                          <a:spcPct val="100000"/>
                        </a:lnSpc>
                      </a:pP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宝鸡通达新城置业有限公司</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r>
              <a:tr h="433070">
                <a:tc gridSpan="8">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350" b="1" kern="1200" dirty="0" smtClean="0">
                          <a:solidFill>
                            <a:schemeClr val="bg1"/>
                          </a:solidFill>
                          <a:latin typeface="仿宋" panose="02010609060101010101" charset="-122"/>
                          <a:ea typeface="仿宋" panose="02010609060101010101" charset="-122"/>
                          <a:cs typeface="+mn-cs"/>
                        </a:rPr>
                        <a:t>宝鸡市自然资源和规划局  宝鸡市公共资源交易中心             </a:t>
                      </a:r>
                      <a:endParaRPr lang="zh-CN" altLang="en-US" sz="1350" b="1" kern="1200" dirty="0" smtClean="0">
                        <a:solidFill>
                          <a:schemeClr val="bg1"/>
                        </a:solidFill>
                        <a:latin typeface="仿宋" panose="02010609060101010101" charset="-122"/>
                        <a:ea typeface="仿宋" panose="02010609060101010101" charset="-122"/>
                        <a:cs typeface="+mn-cs"/>
                      </a:endParaRPr>
                    </a:p>
                  </a:txBody>
                  <a:tcPr marL="68591" marR="68591" marT="34295" marB="34295">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635" y="0"/>
          <a:ext cx="9144635" cy="5144770"/>
        </p:xfrm>
        <a:graphic>
          <a:graphicData uri="http://schemas.openxmlformats.org/drawingml/2006/table">
            <a:tbl>
              <a:tblPr firstRow="1" bandRow="1">
                <a:tableStyleId>{5C22544A-7EE6-4342-B048-85BDC9FD1C3A}</a:tableStyleId>
              </a:tblPr>
              <a:tblGrid>
                <a:gridCol w="603885"/>
                <a:gridCol w="1447165"/>
                <a:gridCol w="2661920"/>
                <a:gridCol w="1442085"/>
                <a:gridCol w="692150"/>
                <a:gridCol w="589280"/>
                <a:gridCol w="749935"/>
                <a:gridCol w="958215"/>
              </a:tblGrid>
              <a:tr h="499745">
                <a:tc gridSpan="8">
                  <a:txBody>
                    <a:bodyPr/>
                    <a:lstStyle/>
                    <a:p>
                      <a:pPr algn="ctr"/>
                      <a:r>
                        <a:rPr lang="en-US" altLang="zh-CN" sz="2700" b="0" dirty="0" smtClean="0">
                          <a:solidFill>
                            <a:srgbClr val="FF0000"/>
                          </a:solidFill>
                          <a:latin typeface="方正小标宋简体" panose="03000509000000000000" charset="-122"/>
                          <a:ea typeface="方正小标宋简体" panose="03000509000000000000" charset="-122"/>
                          <a:cs typeface="方正小标宋简体" panose="03000509000000000000" charset="-122"/>
                          <a:sym typeface="+mn-ea"/>
                        </a:rPr>
                        <a:t>2025</a:t>
                      </a:r>
                      <a:r>
                        <a:rPr lang="zh-CN" altLang="en-US" sz="2700" b="0" baseline="0" dirty="0" smtClean="0">
                          <a:solidFill>
                            <a:srgbClr val="FF0000"/>
                          </a:solidFill>
                          <a:latin typeface="方正小标宋简体" panose="03000509000000000000" charset="-122"/>
                          <a:ea typeface="方正小标宋简体" panose="03000509000000000000" charset="-122"/>
                          <a:cs typeface="方正小标宋简体" panose="03000509000000000000" charset="-122"/>
                        </a:rPr>
                        <a:t>年国有建设用地使用权公开出让</a:t>
                      </a:r>
                      <a:endParaRPr lang="zh-CN" altLang="en-US" sz="2700" b="0" baseline="0" dirty="0">
                        <a:solidFill>
                          <a:srgbClr val="FF0000"/>
                        </a:solidFill>
                        <a:latin typeface="方正小标宋简体" panose="03000509000000000000" charset="-122"/>
                        <a:ea typeface="方正小标宋简体" panose="03000509000000000000" charset="-122"/>
                        <a:cs typeface="方正小标宋简体" panose="03000509000000000000"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286385">
                <a:tc gridSpan="8">
                  <a:txBody>
                    <a:bodyPr/>
                    <a:lstStyle/>
                    <a:p>
                      <a:r>
                        <a:rPr lang="zh-CN" altLang="en-US" sz="1350" b="1" i="0" baseline="0" dirty="0" smtClean="0">
                          <a:solidFill>
                            <a:schemeClr val="bg1"/>
                          </a:solidFill>
                          <a:latin typeface="仿宋" panose="02010609060101010101" charset="-122"/>
                          <a:ea typeface="仿宋" panose="02010609060101010101" charset="-122"/>
                          <a:cs typeface="仿宋" panose="02010609060101010101" charset="-122"/>
                        </a:rPr>
                        <a:t>报价截止时间</a:t>
                      </a:r>
                      <a:r>
                        <a:rPr lang="en-US" altLang="zh-CN" sz="1350" b="1" i="0" baseline="0" dirty="0" smtClean="0">
                          <a:solidFill>
                            <a:schemeClr val="bg1"/>
                          </a:solidFill>
                          <a:latin typeface="仿宋" panose="02010609060101010101" charset="-122"/>
                          <a:ea typeface="仿宋" panose="02010609060101010101" charset="-122"/>
                          <a:cs typeface="仿宋" panose="02010609060101010101" charset="-122"/>
                        </a:rPr>
                        <a:t>:</a:t>
                      </a:r>
                      <a:r>
                        <a:rPr lang="en-US" altLang="zh-CN" sz="1350" b="1" dirty="0" smtClean="0">
                          <a:solidFill>
                            <a:schemeClr val="bg1"/>
                          </a:solidFill>
                          <a:latin typeface="仿宋" panose="02010609060101010101" charset="-122"/>
                          <a:ea typeface="仿宋" panose="02010609060101010101" charset="-122"/>
                          <a:cs typeface="仿宋" panose="02010609060101010101" charset="-122"/>
                          <a:sym typeface="+mn-ea"/>
                        </a:rPr>
                        <a:t>2025-4-27                                                     </a:t>
                      </a:r>
                      <a:r>
                        <a:rPr lang="zh-CN" altLang="en-US" sz="1350" b="1" dirty="0" smtClean="0">
                          <a:solidFill>
                            <a:schemeClr val="bg1"/>
                          </a:solidFill>
                          <a:latin typeface="仿宋" panose="02010609060101010101" charset="-122"/>
                          <a:ea typeface="仿宋" panose="02010609060101010101" charset="-122"/>
                          <a:cs typeface="仿宋" panose="02010609060101010101" charset="-122"/>
                          <a:sym typeface="+mn-ea"/>
                        </a:rPr>
                        <a:t>单位：万元、平方米</a:t>
                      </a:r>
                      <a:endParaRPr lang="zh-CN" altLang="en-US" sz="1350" b="1" i="0" baseline="0"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733425">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序号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宗地编号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宗地位置</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面积</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i="0" baseline="0" dirty="0" smtClean="0">
                          <a:solidFill>
                            <a:schemeClr val="bg1"/>
                          </a:solidFill>
                          <a:latin typeface="仿宋" panose="02010609060101010101" charset="-122"/>
                          <a:ea typeface="仿宋" panose="02010609060101010101" charset="-122"/>
                        </a:rPr>
                        <a:t>挂牌</a:t>
                      </a:r>
                      <a:endParaRPr lang="zh-CN" altLang="en-US" sz="1350" b="1" i="0" baseline="0" dirty="0" smtClean="0">
                        <a:solidFill>
                          <a:schemeClr val="bg1"/>
                        </a:solidFill>
                        <a:latin typeface="仿宋" panose="02010609060101010101" charset="-122"/>
                        <a:ea typeface="仿宋" panose="02010609060101010101" charset="-122"/>
                      </a:endParaRPr>
                    </a:p>
                    <a:p>
                      <a:pPr algn="ctr"/>
                      <a:r>
                        <a:rPr lang="zh-CN" altLang="en-US" sz="1350" b="1" i="0" baseline="0" dirty="0" smtClean="0">
                          <a:solidFill>
                            <a:schemeClr val="bg1"/>
                          </a:solidFill>
                          <a:latin typeface="仿宋" panose="02010609060101010101" charset="-122"/>
                          <a:ea typeface="仿宋" panose="02010609060101010101" charset="-122"/>
                        </a:rPr>
                        <a:t>起价</a:t>
                      </a:r>
                      <a:endParaRPr lang="zh-CN" altLang="en-US" sz="1350" b="1" i="0" baseline="0"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增价 增幅</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现时</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p>
                      <a:pPr algn="ctr"/>
                      <a:r>
                        <a:rPr lang="zh-CN" altLang="en-US" sz="1350" b="1" dirty="0" smtClean="0">
                          <a:solidFill>
                            <a:schemeClr val="bg1"/>
                          </a:solidFill>
                          <a:latin typeface="仿宋" panose="02010609060101010101" charset="-122"/>
                          <a:ea typeface="仿宋" panose="02010609060101010101" charset="-122"/>
                          <a:cs typeface="仿宋" panose="02010609060101010101" charset="-122"/>
                        </a:rPr>
                        <a:t>报价</a:t>
                      </a:r>
                      <a:endParaRPr lang="zh-CN" altLang="en-US"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zh-CN" altLang="en-US" sz="1350" b="1" dirty="0" smtClean="0">
                          <a:solidFill>
                            <a:schemeClr val="bg1"/>
                          </a:solidFill>
                          <a:latin typeface="仿宋" panose="02010609060101010101" charset="-122"/>
                          <a:ea typeface="仿宋" panose="02010609060101010101" charset="-122"/>
                        </a:rPr>
                        <a:t>报价</a:t>
                      </a:r>
                      <a:endParaRPr lang="en-US" altLang="zh-CN" sz="1350" b="1" dirty="0" smtClean="0">
                        <a:solidFill>
                          <a:schemeClr val="bg1"/>
                        </a:solidFill>
                        <a:latin typeface="仿宋" panose="02010609060101010101" charset="-122"/>
                        <a:ea typeface="仿宋" panose="02010609060101010101" charset="-122"/>
                      </a:endParaRPr>
                    </a:p>
                    <a:p>
                      <a:pPr algn="ctr"/>
                      <a:r>
                        <a:rPr lang="zh-CN" altLang="en-US" sz="1350" b="1" dirty="0" smtClean="0">
                          <a:solidFill>
                            <a:schemeClr val="bg1"/>
                          </a:solidFill>
                          <a:latin typeface="仿宋" panose="02010609060101010101" charset="-122"/>
                          <a:ea typeface="仿宋" panose="02010609060101010101" charset="-122"/>
                        </a:rPr>
                        <a:t>单位</a:t>
                      </a:r>
                      <a:endParaRPr lang="zh-CN" altLang="en-US"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r>
              <a:tr h="3177540">
                <a:tc>
                  <a:txBody>
                    <a:bodyPr/>
                    <a:lstStyle/>
                    <a:p>
                      <a:pPr algn="ctr"/>
                      <a:r>
                        <a:rPr lang="en-US" altLang="zh-CN" sz="1350" b="1" dirty="0" smtClean="0">
                          <a:solidFill>
                            <a:schemeClr val="bg1"/>
                          </a:solidFill>
                          <a:latin typeface="仿宋" panose="02010609060101010101" charset="-122"/>
                          <a:ea typeface="仿宋" panose="02010609060101010101" charset="-122"/>
                        </a:rPr>
                        <a:t>9</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r>
                        <a:rPr lang="en-US" sz="1350" b="1" dirty="0" smtClean="0">
                          <a:solidFill>
                            <a:schemeClr val="bg1"/>
                          </a:solidFill>
                          <a:latin typeface="仿宋" panose="02010609060101010101" charset="-122"/>
                          <a:ea typeface="仿宋" panose="02010609060101010101" charset="-122"/>
                          <a:cs typeface="仿宋" panose="02010609060101010101" charset="-122"/>
                          <a:sym typeface="+mn-ea"/>
                        </a:rPr>
                        <a:t>BJTC</a:t>
                      </a:r>
                      <a:r>
                        <a:rPr sz="1350" b="1" dirty="0" smtClean="0">
                          <a:solidFill>
                            <a:schemeClr val="bg1"/>
                          </a:solidFill>
                          <a:latin typeface="仿宋" panose="02010609060101010101" charset="-122"/>
                          <a:ea typeface="仿宋" panose="02010609060101010101" charset="-122"/>
                          <a:cs typeface="仿宋" panose="02010609060101010101" charset="-122"/>
                          <a:sym typeface="+mn-ea"/>
                        </a:rPr>
                        <a:t>[202</a:t>
                      </a:r>
                      <a:r>
                        <a:rPr lang="en-US" sz="1350" b="1" dirty="0" smtClean="0">
                          <a:solidFill>
                            <a:schemeClr val="bg1"/>
                          </a:solidFill>
                          <a:latin typeface="仿宋" panose="02010609060101010101" charset="-122"/>
                          <a:ea typeface="仿宋" panose="02010609060101010101" charset="-122"/>
                          <a:cs typeface="仿宋" panose="02010609060101010101" charset="-122"/>
                          <a:sym typeface="+mn-ea"/>
                        </a:rPr>
                        <a:t>5</a:t>
                      </a:r>
                      <a:r>
                        <a:rPr sz="1350" b="1" dirty="0" smtClean="0">
                          <a:solidFill>
                            <a:schemeClr val="bg1"/>
                          </a:solidFill>
                          <a:latin typeface="仿宋" panose="02010609060101010101" charset="-122"/>
                          <a:ea typeface="仿宋" panose="02010609060101010101" charset="-122"/>
                          <a:cs typeface="仿宋" panose="02010609060101010101" charset="-122"/>
                          <a:sym typeface="+mn-ea"/>
                        </a:rPr>
                        <a:t>]</a:t>
                      </a:r>
                      <a:r>
                        <a:rPr lang="en-US" sz="1350" b="1" dirty="0" smtClean="0">
                          <a:solidFill>
                            <a:schemeClr val="bg1"/>
                          </a:solidFill>
                          <a:latin typeface="仿宋" panose="02010609060101010101" charset="-122"/>
                          <a:ea typeface="仿宋" panose="02010609060101010101" charset="-122"/>
                          <a:cs typeface="仿宋" panose="02010609060101010101" charset="-122"/>
                        </a:rPr>
                        <a:t>11</a:t>
                      </a:r>
                      <a:r>
                        <a:rPr sz="1350" b="1" dirty="0" smtClean="0">
                          <a:solidFill>
                            <a:schemeClr val="bg1"/>
                          </a:solidFill>
                          <a:latin typeface="仿宋" panose="02010609060101010101" charset="-122"/>
                          <a:ea typeface="仿宋" panose="02010609060101010101" charset="-122"/>
                          <a:cs typeface="仿宋" panose="02010609060101010101" charset="-122"/>
                        </a:rPr>
                        <a:t>号</a:t>
                      </a:r>
                      <a:endParaRPr sz="1350" b="1" dirty="0" smtClean="0">
                        <a:solidFill>
                          <a:schemeClr val="bg1"/>
                        </a:solidFill>
                        <a:latin typeface="仿宋" panose="02010609060101010101" charset="-122"/>
                        <a:ea typeface="仿宋" panose="02010609060101010101" charset="-122"/>
                        <a:cs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位于宝鸡市陈仓区新城中路、新城二路以东，千渭尚品一期、和平路以南，陈仓中路以西，陈仓大道、宝啤路以北范围内</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 用途：</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住宅、商业</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出让年限：住宅</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70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年、商业</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40</a:t>
                      </a:r>
                      <a:r>
                        <a:rPr lang="zh-CN"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年</a:t>
                      </a:r>
                      <a:r>
                        <a:rPr 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开发建设要求：容积率：住宅不大于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2.9</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、多层商业不大于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4.0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、高层商业不大于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6.5</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；建筑密度：住宅不大于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20%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、多层商业不大于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60%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、高层商业不大于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55%</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；绿地率：住宅不小于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25%</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、商业不小于</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20%</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；其他执行宝鸡市自然资源和规划局提出的规划设计条件</a:t>
                      </a:r>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                                                                                                                                             </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规划用地面积</a:t>
                      </a:r>
                      <a:r>
                        <a:rPr lang="en-US" altLang="zh-CN" sz="1350" b="1" dirty="0" smtClean="0">
                          <a:solidFill>
                            <a:schemeClr val="bg1"/>
                          </a:solidFill>
                          <a:latin typeface="宋体" panose="02010600030101010101" pitchFamily="2" charset="-122"/>
                          <a:ea typeface="宋体" panose="02010600030101010101" pitchFamily="2" charset="-122"/>
                          <a:cs typeface="仿宋" panose="02010609060101010101" charset="-122"/>
                          <a:sym typeface="+mn-ea"/>
                        </a:rPr>
                        <a:t>71524.67</a:t>
                      </a:r>
                      <a:r>
                        <a:rPr altLang="zh-CN" sz="1350" b="1" dirty="0" smtClean="0">
                          <a:solidFill>
                            <a:schemeClr val="bg1"/>
                          </a:solidFill>
                          <a:latin typeface="宋体" panose="02010600030101010101" pitchFamily="2" charset="-122"/>
                          <a:ea typeface="宋体" panose="02010600030101010101" pitchFamily="2" charset="-122"/>
                          <a:cs typeface="仿宋" panose="02010609060101010101" charset="-122"/>
                          <a:sym typeface="+mn-ea"/>
                        </a:rPr>
                        <a:t>㎡</a:t>
                      </a:r>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（合</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107.287</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亩），其中建设用地</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76.429</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亩（住宅用地</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62.555</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亩、商业用地</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13.874</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亩），代征城市道路用地</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18.597</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亩，代征城市绿地</a:t>
                      </a: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12.261</a:t>
                      </a: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亩</a:t>
                      </a:r>
                      <a:r>
                        <a:rPr sz="1350" b="1" kern="1200" dirty="0" smtClean="0">
                          <a:solidFill>
                            <a:schemeClr val="bg1"/>
                          </a:solidFill>
                          <a:latin typeface="仿宋" panose="02010609060101010101" charset="-122"/>
                          <a:ea typeface="仿宋" panose="02010609060101010101" charset="-122"/>
                          <a:cs typeface="仿宋" panose="02010609060101010101" charset="-122"/>
                          <a:sym typeface="+mn-ea"/>
                        </a:rPr>
                        <a:t>。</a:t>
                      </a:r>
                      <a:endParaRPr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dirty="0" smtClean="0">
                          <a:solidFill>
                            <a:schemeClr val="bg1"/>
                          </a:solidFill>
                          <a:latin typeface="仿宋" panose="02010609060101010101" charset="-122"/>
                          <a:ea typeface="仿宋" panose="02010609060101010101" charset="-122"/>
                        </a:rPr>
                        <a:t>13100</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dirty="0" smtClean="0">
                          <a:solidFill>
                            <a:schemeClr val="bg1"/>
                          </a:solidFill>
                          <a:latin typeface="仿宋" panose="02010609060101010101" charset="-122"/>
                          <a:ea typeface="仿宋" panose="02010609060101010101" charset="-122"/>
                        </a:rPr>
                        <a:t>655</a:t>
                      </a:r>
                      <a:endParaRPr lang="en-US" altLang="zh-CN" sz="1350" b="1" dirty="0" smtClean="0">
                        <a:solidFill>
                          <a:schemeClr val="bg1"/>
                        </a:solidFill>
                        <a:latin typeface="仿宋" panose="02010609060101010101" charset="-122"/>
                        <a:ea typeface="仿宋" panose="02010609060101010101" charset="-122"/>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endParaRPr lang="en-US" altLang="zh-CN" sz="1350" b="1" dirty="0" smtClean="0">
                        <a:solidFill>
                          <a:schemeClr val="bg1"/>
                        </a:solidFill>
                        <a:latin typeface="仿宋" panose="02010609060101010101" charset="-122"/>
                        <a:ea typeface="仿宋" panose="02010609060101010101" charset="-122"/>
                      </a:endParaRPr>
                    </a:p>
                    <a:p>
                      <a:pPr algn="ctr"/>
                      <a:r>
                        <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rPr>
                        <a:t>13755</a:t>
                      </a:r>
                      <a:endParaRPr lang="en-US" altLang="zh-CN"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a:txBody>
                    <a:bodyPr/>
                    <a:lstStyle/>
                    <a:p>
                      <a:pPr algn="ctr">
                        <a:lnSpc>
                          <a:spcPct val="100000"/>
                        </a:lnSpc>
                      </a:pP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p>
                      <a:pPr algn="ctr">
                        <a:lnSpc>
                          <a:spcPct val="100000"/>
                        </a:lnSpc>
                      </a:pPr>
                      <a:r>
                        <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rPr>
                        <a:t>宝鸡通达新城置业有限公司</a:t>
                      </a:r>
                      <a:endParaRPr lang="zh-CN" altLang="en-US" sz="1350" b="1" kern="1200" dirty="0" smtClean="0">
                        <a:solidFill>
                          <a:schemeClr val="bg1"/>
                        </a:solidFill>
                        <a:latin typeface="仿宋" panose="02010609060101010101" charset="-122"/>
                        <a:ea typeface="仿宋" panose="02010609060101010101" charset="-122"/>
                        <a:cs typeface="仿宋" panose="02010609060101010101" charset="-122"/>
                        <a:sym typeface="+mn-ea"/>
                      </a:endParaRPr>
                    </a:p>
                  </a:txBody>
                  <a:tcPr marL="68591" marR="68591" marT="34295" marB="34295"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r>
              <a:tr h="447675">
                <a:tc gridSpan="8">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350" b="1" kern="1200" dirty="0" smtClean="0">
                          <a:solidFill>
                            <a:schemeClr val="bg1"/>
                          </a:solidFill>
                          <a:latin typeface="仿宋" panose="02010609060101010101" charset="-122"/>
                          <a:ea typeface="仿宋" panose="02010609060101010101" charset="-122"/>
                          <a:cs typeface="+mn-cs"/>
                        </a:rPr>
                        <a:t>宝鸡市自然资源和规划局  宝鸡市公共资源交易中心             </a:t>
                      </a:r>
                      <a:endParaRPr lang="zh-CN" altLang="en-US" sz="1350" b="1" kern="1200" dirty="0" smtClean="0">
                        <a:solidFill>
                          <a:schemeClr val="bg1"/>
                        </a:solidFill>
                        <a:latin typeface="仿宋" panose="02010609060101010101" charset="-122"/>
                        <a:ea typeface="仿宋" panose="02010609060101010101" charset="-122"/>
                        <a:cs typeface="+mn-cs"/>
                      </a:endParaRPr>
                    </a:p>
                  </a:txBody>
                  <a:tcPr marL="68591" marR="68591" marT="34295" marB="34295">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309ED"/>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tags/tag1.xml><?xml version="1.0" encoding="utf-8"?>
<p:tagLst xmlns:p="http://schemas.openxmlformats.org/presentationml/2006/main">
  <p:tag name="KSO_WM_UNIT_TABLE_BEAUTIFY" val="smartTable{451d3749-14b0-444b-8273-9621d4c26cf8}"/>
  <p:tag name="TABLE_ENDDRAG_ORIGIN_RECT" val="720*405"/>
  <p:tag name="TABLE_ENDDRAG_RECT" val="0*0*720*405"/>
</p:tagLst>
</file>

<file path=ppt/tags/tag10.xml><?xml version="1.0" encoding="utf-8"?>
<p:tagLst xmlns:p="http://schemas.openxmlformats.org/presentationml/2006/main">
  <p:tag name="KSO_WM_UNIT_TABLE_BEAUTIFY" val="smartTable{91d6af37-258c-4c36-9ba9-f84ad5ca8fa2}"/>
  <p:tag name="TABLE_ENDDRAG_ORIGIN_RECT" val="720*404"/>
  <p:tag name="TABLE_ENDDRAG_RECT" val="0*0*720*404"/>
</p:tagLst>
</file>

<file path=ppt/tags/tag11.xml><?xml version="1.0" encoding="utf-8"?>
<p:tagLst xmlns:p="http://schemas.openxmlformats.org/presentationml/2006/main">
  <p:tag name="COMMONDATA" val="eyJoZGlkIjoiNDFlNzQwMzUzMTA4ZjhmMjUwM2YyYzJjNzA4NWQ1MDIifQ=="/>
</p:tagLst>
</file>

<file path=ppt/tags/tag2.xml><?xml version="1.0" encoding="utf-8"?>
<p:tagLst xmlns:p="http://schemas.openxmlformats.org/presentationml/2006/main">
  <p:tag name="KSO_WM_UNIT_TABLE_BEAUTIFY" val="smartTable{b564cfb4-2896-42a2-80f9-faf37615f37b}"/>
  <p:tag name="TABLE_ENDDRAG_ORIGIN_RECT" val="720*404"/>
  <p:tag name="TABLE_ENDDRAG_RECT" val="0*0*720*405"/>
</p:tagLst>
</file>

<file path=ppt/tags/tag3.xml><?xml version="1.0" encoding="utf-8"?>
<p:tagLst xmlns:p="http://schemas.openxmlformats.org/presentationml/2006/main">
  <p:tag name="KSO_WM_UNIT_TABLE_BEAUTIFY" val="smartTable{b918b7fa-c709-4573-9120-dfc7fcb5f0a8}"/>
  <p:tag name="TABLE_ENDDRAG_ORIGIN_RECT" val="720*404"/>
  <p:tag name="TABLE_ENDDRAG_RECT" val="0*0*720*405"/>
</p:tagLst>
</file>

<file path=ppt/tags/tag4.xml><?xml version="1.0" encoding="utf-8"?>
<p:tagLst xmlns:p="http://schemas.openxmlformats.org/presentationml/2006/main">
  <p:tag name="KSO_WM_UNIT_TABLE_BEAUTIFY" val="smartTable{502211f1-c09c-406e-87dd-7c04c23c6589}"/>
  <p:tag name="TABLE_ENDDRAG_ORIGIN_RECT" val="719*420"/>
  <p:tag name="TABLE_ENDDRAG_RECT" val="0*0*719*420"/>
</p:tagLst>
</file>

<file path=ppt/tags/tag5.xml><?xml version="1.0" encoding="utf-8"?>
<p:tagLst xmlns:p="http://schemas.openxmlformats.org/presentationml/2006/main">
  <p:tag name="KSO_WM_UNIT_TABLE_BEAUTIFY" val="smartTable{f54fed71-c03f-4f09-a87b-2964fdb3962a}"/>
  <p:tag name="TABLE_ENDDRAG_ORIGIN_RECT" val="720*412"/>
  <p:tag name="TABLE_ENDDRAG_RECT" val="0*-7*720*412"/>
</p:tagLst>
</file>

<file path=ppt/tags/tag6.xml><?xml version="1.0" encoding="utf-8"?>
<p:tagLst xmlns:p="http://schemas.openxmlformats.org/presentationml/2006/main">
  <p:tag name="KSO_WM_UNIT_TABLE_BEAUTIFY" val="smartTable{4402584a-6169-46e4-afe9-12ca915d33c9}"/>
  <p:tag name="TABLE_ENDDRAG_ORIGIN_RECT" val="720*404"/>
  <p:tag name="TABLE_ENDDRAG_RECT" val="0*0*720*405"/>
</p:tagLst>
</file>

<file path=ppt/tags/tag7.xml><?xml version="1.0" encoding="utf-8"?>
<p:tagLst xmlns:p="http://schemas.openxmlformats.org/presentationml/2006/main">
  <p:tag name="KSO_WM_UNIT_TABLE_BEAUTIFY" val="smartTable{5464853c-684d-4b09-83cb-32a8a322a392}"/>
  <p:tag name="TABLE_ENDDRAG_ORIGIN_RECT" val="720*416"/>
  <p:tag name="TABLE_ENDDRAG_RECT" val="0*0*720*416"/>
</p:tagLst>
</file>

<file path=ppt/tags/tag8.xml><?xml version="1.0" encoding="utf-8"?>
<p:tagLst xmlns:p="http://schemas.openxmlformats.org/presentationml/2006/main">
  <p:tag name="KSO_WM_UNIT_TABLE_BEAUTIFY" val="smartTable{c200a4e8-7648-4e9c-b7b3-ed54a8eddd32}"/>
  <p:tag name="TABLE_ENDDRAG_ORIGIN_RECT" val="716*406"/>
  <p:tag name="TABLE_ENDDRAG_RECT" val="0*0*716*406"/>
</p:tagLst>
</file>

<file path=ppt/tags/tag9.xml><?xml version="1.0" encoding="utf-8"?>
<p:tagLst xmlns:p="http://schemas.openxmlformats.org/presentationml/2006/main">
  <p:tag name="KSO_WM_UNIT_TABLE_BEAUTIFY" val="smartTable{6180374b-d1bb-4d60-8409-3491c991049f}"/>
  <p:tag name="TABLE_ENDDRAG_ORIGIN_RECT" val="720*395"/>
  <p:tag name="TABLE_ENDDRAG_RECT" val="0*0*720*395"/>
</p:tagLst>
</file>

<file path=ppt/theme/theme1.xml><?xml version="1.0" encoding="utf-8"?>
<a:theme xmlns:a="http://schemas.openxmlformats.org/drawingml/2006/main" name="Office 主题">
  <a:themeElements>
    <a:clrScheme name="活力">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
      <a:dk1>
        <a:srgbClr val="000000"/>
      </a:dk1>
      <a:lt1>
        <a:srgbClr val="FFFFFF"/>
      </a:lt1>
      <a:dk2>
        <a:srgbClr val="0C0E1F"/>
      </a:dk2>
      <a:lt2>
        <a:srgbClr val="0F1227"/>
      </a:lt2>
      <a:accent1>
        <a:srgbClr val="00E9DB"/>
      </a:accent1>
      <a:accent2>
        <a:srgbClr val="00D0FF"/>
      </a:accent2>
      <a:accent3>
        <a:srgbClr val="2F6FFF"/>
      </a:accent3>
      <a:accent4>
        <a:srgbClr val="4E60FF"/>
      </a:accent4>
      <a:accent5>
        <a:srgbClr val="164FFF"/>
      </a:accent5>
      <a:accent6>
        <a:srgbClr val="39A8C4"/>
      </a:accent6>
      <a:hlink>
        <a:srgbClr val="304FFE"/>
      </a:hlink>
      <a:folHlink>
        <a:srgbClr val="49206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15734</Words>
  <Application>WPS 演示</Application>
  <PresentationFormat>全屏显示(4:3)</PresentationFormat>
  <Paragraphs>881</Paragraphs>
  <Slides>10</Slides>
  <Notes>0</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10</vt:i4>
      </vt:variant>
    </vt:vector>
  </HeadingPairs>
  <TitlesOfParts>
    <vt:vector size="20" baseType="lpstr">
      <vt:lpstr>Arial</vt:lpstr>
      <vt:lpstr>宋体</vt:lpstr>
      <vt:lpstr>Wingdings</vt:lpstr>
      <vt:lpstr>Calibri</vt:lpstr>
      <vt:lpstr>方正小标宋简体</vt:lpstr>
      <vt:lpstr>仿宋</vt:lpstr>
      <vt:lpstr>微软雅黑</vt:lpstr>
      <vt:lpstr>Arial Unicode MS</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1</dc:creator>
  <cp:lastModifiedBy>大逗逗、</cp:lastModifiedBy>
  <cp:revision>383</cp:revision>
  <dcterms:created xsi:type="dcterms:W3CDTF">2017-03-05T00:25:00Z</dcterms:created>
  <dcterms:modified xsi:type="dcterms:W3CDTF">2025-04-17T07:43:54Z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2052-12.1.0.20784</vt:lpwstr>
  </property>
  <property fmtid="{D5CDD505-2E9C-101B-9397-08002B2CF9AE}" pid="3" name="ICV">
    <vt:lpwstr>AC317F713B734DDA997D28BA2E28563F</vt:lpwstr>
  </property>
</Properties>
</file>